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447" r:id="rId2"/>
    <p:sldId id="461" r:id="rId3"/>
    <p:sldId id="315" r:id="rId4"/>
    <p:sldId id="476" r:id="rId5"/>
    <p:sldId id="401" r:id="rId6"/>
    <p:sldId id="457" r:id="rId7"/>
    <p:sldId id="428" r:id="rId8"/>
    <p:sldId id="430" r:id="rId9"/>
    <p:sldId id="436" r:id="rId10"/>
    <p:sldId id="437" r:id="rId11"/>
    <p:sldId id="288" r:id="rId12"/>
    <p:sldId id="354" r:id="rId13"/>
    <p:sldId id="449" r:id="rId14"/>
    <p:sldId id="438" r:id="rId15"/>
    <p:sldId id="409" r:id="rId16"/>
    <p:sldId id="439" r:id="rId17"/>
    <p:sldId id="469" r:id="rId18"/>
    <p:sldId id="450" r:id="rId19"/>
    <p:sldId id="310" r:id="rId20"/>
    <p:sldId id="443" r:id="rId21"/>
    <p:sldId id="462" r:id="rId22"/>
    <p:sldId id="464" r:id="rId23"/>
    <p:sldId id="451" r:id="rId24"/>
    <p:sldId id="470" r:id="rId25"/>
    <p:sldId id="468" r:id="rId26"/>
    <p:sldId id="471" r:id="rId27"/>
    <p:sldId id="472" r:id="rId28"/>
    <p:sldId id="473" r:id="rId29"/>
    <p:sldId id="456" r:id="rId30"/>
    <p:sldId id="474" r:id="rId31"/>
    <p:sldId id="459" r:id="rId32"/>
    <p:sldId id="466" r:id="rId33"/>
    <p:sldId id="458" r:id="rId34"/>
    <p:sldId id="465" r:id="rId35"/>
    <p:sldId id="477" r:id="rId36"/>
    <p:sldId id="399" r:id="rId37"/>
    <p:sldId id="390" r:id="rId38"/>
    <p:sldId id="370" r:id="rId39"/>
    <p:sldId id="467" r:id="rId40"/>
  </p:sldIdLst>
  <p:sldSz cx="12192000" cy="6858000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6CA6D13-30BD-8C4D-BEBB-7AB03A441FF2}">
          <p14:sldIdLst>
            <p14:sldId id="447"/>
            <p14:sldId id="461"/>
            <p14:sldId id="315"/>
            <p14:sldId id="476"/>
            <p14:sldId id="401"/>
            <p14:sldId id="457"/>
            <p14:sldId id="428"/>
            <p14:sldId id="430"/>
            <p14:sldId id="436"/>
            <p14:sldId id="437"/>
            <p14:sldId id="288"/>
            <p14:sldId id="354"/>
            <p14:sldId id="449"/>
            <p14:sldId id="438"/>
            <p14:sldId id="409"/>
            <p14:sldId id="439"/>
            <p14:sldId id="469"/>
            <p14:sldId id="450"/>
            <p14:sldId id="310"/>
            <p14:sldId id="443"/>
            <p14:sldId id="462"/>
            <p14:sldId id="464"/>
            <p14:sldId id="451"/>
            <p14:sldId id="470"/>
            <p14:sldId id="468"/>
            <p14:sldId id="471"/>
            <p14:sldId id="472"/>
            <p14:sldId id="473"/>
            <p14:sldId id="456"/>
            <p14:sldId id="474"/>
            <p14:sldId id="459"/>
            <p14:sldId id="466"/>
            <p14:sldId id="458"/>
            <p14:sldId id="465"/>
            <p14:sldId id="477"/>
            <p14:sldId id="399"/>
            <p14:sldId id="390"/>
            <p14:sldId id="370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707070"/>
    <a:srgbClr val="404040"/>
    <a:srgbClr val="BFBFBF"/>
    <a:srgbClr val="0E0E0E"/>
    <a:srgbClr val="43C083"/>
    <a:srgbClr val="444444"/>
    <a:srgbClr val="DC5349"/>
    <a:srgbClr val="D10009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/>
    <p:restoredTop sz="63003"/>
  </p:normalViewPr>
  <p:slideViewPr>
    <p:cSldViewPr snapToGrid="0" snapToObjects="1" showGuides="1">
      <p:cViewPr>
        <p:scale>
          <a:sx n="42" d="100"/>
          <a:sy n="42" d="100"/>
        </p:scale>
        <p:origin x="1848" y="600"/>
      </p:cViewPr>
      <p:guideLst>
        <p:guide orient="horz" pos="2840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3" d="100"/>
        <a:sy n="103" d="100"/>
      </p:scale>
      <p:origin x="0" y="0"/>
    </p:cViewPr>
  </p:sorterViewPr>
  <p:notesViewPr>
    <p:cSldViewPr snapToGrid="0" snapToObjects="1">
      <p:cViewPr varScale="1">
        <p:scale>
          <a:sx n="205" d="100"/>
          <a:sy n="205" d="100"/>
        </p:scale>
        <p:origin x="4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FBCF5-5B64-EE4A-83ED-ACD2E5397A50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8C72A-16E7-554D-8CB4-12BF9FC0476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5635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i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003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5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i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53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7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891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888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43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653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198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3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00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i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185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675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068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496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241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666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153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44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599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395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052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592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778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205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608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135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761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498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2133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227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144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08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="0" i="0" baseline="0" dirty="0">
              <a:latin typeface="微软雅黑" panose="020B0503020204020204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335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821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46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190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715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B824E7-D668-4F9A-9C9A-98E9ACB19D59}" type="slidenum">
              <a:rPr kumimoji="0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78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6A822-98DE-D046-A04B-0250731A74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013BB0-79B1-D846-B36C-D20FB9ABB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4AC5EB-9D19-B741-ABB1-BC487A065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4A410E-527A-8A4B-B348-933E96508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999EDC-3F79-7F4A-AF5D-E2C5AB97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356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BAA230-285D-6E4E-B7E9-B8F3BDC4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F0ED5D-5800-6A4C-AFDC-3D0814309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8AAA31-3B4E-3B4A-91EF-509F1241E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C3C7E5-D1F3-F742-94F6-A20CEEA5C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029AF0-E580-1B41-BE80-7BB1D31F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719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>
            <a:extLst>
              <a:ext uri="{FF2B5EF4-FFF2-40B4-BE49-F238E27FC236}">
                <a16:creationId xmlns:a16="http://schemas.microsoft.com/office/drawing/2014/main" id="{C789CADF-5ADC-084C-8FDC-B30683BAB0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66E142-B103-274D-BAA9-355DCD9F9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B8C215-D69F-5E40-B3C4-832C8BCC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9075D1-684C-F044-BE42-314E7D3B0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27EC0C-3F39-8347-9514-1CAFFB125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511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9529B8-463D-B84F-A745-8B62C5EA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F0CDDD-7C8B-2340-B051-ABA2C69F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5D2B0E-A5CC-C844-A6AB-BB06D11F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5D53D0-3FCB-2049-ACC1-2CF8B2BF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B0FDF1-BCE9-D74E-BA67-4682EC6D5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880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ECCD27-6DD5-BD44-B8CD-FAD7A84C1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DAC7D2-6B6F-0341-8C3A-1073891F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7257ED-6F43-D541-9822-7831B7EF4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9D247F-86E1-2446-889F-76A3A9D4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80C9B6-68FD-3740-A35A-CD84E9CBF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794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212EE-6D7F-9A44-A76C-E23F4A58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51E89D-8DB5-204B-8304-5699DE4E1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21015B-5975-FF47-BA17-93697FD6F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258E22-6650-F24E-812B-D61CE0F1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324A5DD-9FA8-F64D-B658-C8B375C6A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2321C6-C263-2B40-B71E-71A8F169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508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D758-C3DD-F549-9D07-20101AB72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61B0DC8-45F1-AC48-8C1D-A82ABE000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B782CE-4038-D640-A64B-D1E9EDAF7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3234B8-902E-7249-8227-3575E11AB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1DB526B-0361-C04E-9F14-034118276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C64E2C5-08D4-004E-B9DA-E5B9D9982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35AFA9-BE69-2F47-B5E7-B9E21897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1769952-661F-7841-B447-001D0C61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343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F0555F-9866-0845-9B50-975826C11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E7E601-78C5-9B43-8A1E-8FA1B9C7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10DAF3-0ECA-094E-BA93-05BE0F4F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9719BE4-4A5D-A34B-B5B9-6EB5E683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870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E14735F-6228-484B-B85D-11A4C5539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7D196B8-5C93-F341-AB91-320CBDA91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4BA84-1C01-544E-8FDF-4C8DAC68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444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902C8B-54E8-384C-9921-A457526C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A7BE4-400A-494E-86D0-4374FF824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7C31CE-5CEF-694B-9266-49A294B00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73BDB6F-EEFA-9040-99F0-88A97704B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CE52F1-1C7A-B74D-A402-330058168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C82B8A-9CAF-5645-B1E7-D3C010897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614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FEB443-E316-0047-9CC2-C0A64DF0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AF6FD0E-2CE6-DF41-976C-46EB613781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39D311-99C8-D648-B8D8-9BE9F20C3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54B2CD-B72D-1049-8649-5D92072C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BE02C59-D1E6-B041-B718-3C8339A4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9DD1A0-A166-D34C-8E02-F2DBF052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92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5193A65-FA5F-974E-AF4B-8A725BB4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95251E-5890-034F-BEAF-84F8DAFD9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9C702D-FE52-EF40-B540-78B2C38AF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4869C-683E-1E4D-8863-077C3A3979FB}" type="datetimeFigureOut">
              <a:rPr kumimoji="1" lang="zh-TW" altLang="en-US" smtClean="0"/>
              <a:t>2018/10/14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7BB4B5-2666-7540-9B8A-4EBD132D9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117163-14C8-304E-A9BD-88A1D9693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69A9E-5414-3C49-998F-34D39FCDE0C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598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7731" y="2104411"/>
            <a:ext cx="11616538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altLang="zh-TW" sz="5000" b="1" kern="0" spc="-230" dirty="0">
                <a:solidFill>
                  <a:srgbClr val="40404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Menlo" panose="020B0609030804020204" pitchFamily="49" charset="0"/>
              </a:rPr>
              <a:t>Security Best Practices on Rails</a:t>
            </a:r>
            <a:endParaRPr lang="zh-TW" altLang="en-US" sz="5000" b="1" kern="0" spc="-230" dirty="0">
              <a:solidFill>
                <a:srgbClr val="43C083"/>
              </a:solidFill>
              <a:latin typeface="Lantinghei SC Heavy" panose="02000000000000000000" pitchFamily="2" charset="-122"/>
              <a:ea typeface="Lantinghei SC Heavy" panose="02000000000000000000" pitchFamily="2" charset="-122"/>
              <a:cs typeface="Menlo" panose="020B060903080402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813228-CB22-6F42-8DBE-5E054357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845" y="4351138"/>
            <a:ext cx="1743166" cy="6580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A1E8DA-48C7-8245-B352-56C147AD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990" y="4422386"/>
            <a:ext cx="2315470" cy="586797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83B7ABF2-EA87-E242-A664-E916A4130498}"/>
              </a:ext>
            </a:extLst>
          </p:cNvPr>
          <p:cNvCxnSpPr>
            <a:cxnSpLocks/>
          </p:cNvCxnSpPr>
          <p:nvPr/>
        </p:nvCxnSpPr>
        <p:spPr>
          <a:xfrm>
            <a:off x="6096001" y="4307502"/>
            <a:ext cx="0" cy="84023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90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9" name="直線接點 10">
            <a:extLst>
              <a:ext uri="{FF2B5EF4-FFF2-40B4-BE49-F238E27FC236}">
                <a16:creationId xmlns:a16="http://schemas.microsoft.com/office/drawing/2014/main" id="{0856311E-B360-EC45-9187-D124FB664467}"/>
              </a:ext>
            </a:extLst>
          </p:cNvPr>
          <p:cNvCxnSpPr>
            <a:cxnSpLocks/>
          </p:cNvCxnSpPr>
          <p:nvPr/>
        </p:nvCxnSpPr>
        <p:spPr>
          <a:xfrm>
            <a:off x="1272048" y="4144984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E32C2B4-6AC4-5541-8738-60B8C21D15E9}"/>
              </a:ext>
            </a:extLst>
          </p:cNvPr>
          <p:cNvSpPr/>
          <p:nvPr/>
        </p:nvSpPr>
        <p:spPr>
          <a:xfrm>
            <a:off x="3021406" y="4201467"/>
            <a:ext cx="6149187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一年营业额 </a:t>
            </a:r>
            <a:r>
              <a:rPr lang="en-US" altLang="zh-CN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亿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" name="圖片 18">
            <a:extLst>
              <a:ext uri="{FF2B5EF4-FFF2-40B4-BE49-F238E27FC236}">
                <a16:creationId xmlns:a16="http://schemas.microsoft.com/office/drawing/2014/main" id="{2F38E259-B307-3E46-ACD8-10D860BB7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41" y="1325944"/>
            <a:ext cx="2392318" cy="23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3277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3E89CD0-4789-AF4E-B682-4B6E00533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5015" y="1113213"/>
            <a:ext cx="6858000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6B8D26C-1ECA-FF48-B158-0502AE3E0FE8}"/>
              </a:ext>
            </a:extLst>
          </p:cNvPr>
          <p:cNvSpPr/>
          <p:nvPr/>
        </p:nvSpPr>
        <p:spPr>
          <a:xfrm>
            <a:off x="4514072" y="1497511"/>
            <a:ext cx="7200900" cy="1005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5400" b="1" kern="0" spc="3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</a:t>
            </a:r>
            <a:r>
              <a:rPr lang="zh-TW" altLang="en-US" sz="5400" b="1" kern="0" spc="3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围绕</a:t>
            </a:r>
            <a:r>
              <a:rPr lang="zh-CN" altLang="en-US" sz="5400" b="1" kern="0" spc="300" dirty="0">
                <a:solidFill>
                  <a:srgbClr val="43C08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四</a:t>
            </a:r>
            <a:r>
              <a:rPr lang="zh-TW" altLang="en-US" sz="5400" b="1" kern="0" spc="300" dirty="0">
                <a:solidFill>
                  <a:srgbClr val="43C08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个主题</a:t>
            </a:r>
            <a:endParaRPr kumimoji="0" lang="en-US" altLang="zh-TW" sz="5400" b="1" i="0" u="none" strike="noStrike" kern="0" cap="none" spc="30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7" name="圓角矩形圖說文字 16">
            <a:extLst>
              <a:ext uri="{FF2B5EF4-FFF2-40B4-BE49-F238E27FC236}">
                <a16:creationId xmlns:a16="http://schemas.microsoft.com/office/drawing/2014/main" id="{0D4F6DD7-0AFA-1B4F-969D-A873AA31A07C}"/>
              </a:ext>
            </a:extLst>
          </p:cNvPr>
          <p:cNvSpPr/>
          <p:nvPr/>
        </p:nvSpPr>
        <p:spPr>
          <a:xfrm>
            <a:off x="4278643" y="1113213"/>
            <a:ext cx="6433270" cy="1773617"/>
          </a:xfrm>
          <a:prstGeom prst="wedgeRoundRectCallout">
            <a:avLst>
              <a:gd name="adj1" fmla="val -56532"/>
              <a:gd name="adj2" fmla="val 32908"/>
              <a:gd name="adj3" fmla="val 16667"/>
            </a:avLst>
          </a:prstGeom>
          <a:noFill/>
          <a:ln w="76200">
            <a:solidFill>
              <a:srgbClr val="40404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套索 18">
            <a:extLst>
              <a:ext uri="{FF2B5EF4-FFF2-40B4-BE49-F238E27FC236}">
                <a16:creationId xmlns:a16="http://schemas.microsoft.com/office/drawing/2014/main" id="{84DA3A64-1B11-7E4E-A034-EF436564EA32}"/>
              </a:ext>
            </a:extLst>
          </p:cNvPr>
          <p:cNvSpPr/>
          <p:nvPr/>
        </p:nvSpPr>
        <p:spPr>
          <a:xfrm rot="16010960">
            <a:off x="1946020" y="3056508"/>
            <a:ext cx="1215930" cy="1132455"/>
          </a:xfrm>
          <a:prstGeom prst="chord">
            <a:avLst>
              <a:gd name="adj1" fmla="val 5709590"/>
              <a:gd name="adj2" fmla="val 162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E0D0234-B970-9443-9940-7F2696B023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0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79269DBE-53C7-4344-A476-12E1B8B13463}"/>
              </a:ext>
            </a:extLst>
          </p:cNvPr>
          <p:cNvCxnSpPr>
            <a:cxnSpLocks/>
          </p:cNvCxnSpPr>
          <p:nvPr/>
        </p:nvCxnSpPr>
        <p:spPr>
          <a:xfrm>
            <a:off x="1330759" y="5005450"/>
            <a:ext cx="949817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2528D06-73E9-A547-89AD-5C4460156EFF}"/>
              </a:ext>
            </a:extLst>
          </p:cNvPr>
          <p:cNvCxnSpPr>
            <a:cxnSpLocks/>
          </p:cNvCxnSpPr>
          <p:nvPr/>
        </p:nvCxnSpPr>
        <p:spPr>
          <a:xfrm>
            <a:off x="1330759" y="3409054"/>
            <a:ext cx="949817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EBE0564-FE53-3F42-A224-FCE668F6274E}"/>
              </a:ext>
            </a:extLst>
          </p:cNvPr>
          <p:cNvCxnSpPr>
            <a:cxnSpLocks/>
          </p:cNvCxnSpPr>
          <p:nvPr/>
        </p:nvCxnSpPr>
        <p:spPr>
          <a:xfrm>
            <a:off x="1330759" y="1812658"/>
            <a:ext cx="9498173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A2B4EB4-3B96-EA4F-824E-6E3D604CD47D}"/>
              </a:ext>
            </a:extLst>
          </p:cNvPr>
          <p:cNvSpPr/>
          <p:nvPr/>
        </p:nvSpPr>
        <p:spPr>
          <a:xfrm>
            <a:off x="3297021" y="479869"/>
            <a:ext cx="7116980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代码安全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6833C00-AF7D-5344-8E0D-ACBAA6FFA2A6}"/>
              </a:ext>
            </a:extLst>
          </p:cNvPr>
          <p:cNvSpPr/>
          <p:nvPr/>
        </p:nvSpPr>
        <p:spPr>
          <a:xfrm>
            <a:off x="3297021" y="2006901"/>
            <a:ext cx="7116980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资金管理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E607D1-9940-E64C-A175-263D221DE91B}"/>
              </a:ext>
            </a:extLst>
          </p:cNvPr>
          <p:cNvSpPr/>
          <p:nvPr/>
        </p:nvSpPr>
        <p:spPr>
          <a:xfrm>
            <a:off x="3297021" y="3603571"/>
            <a:ext cx="7116980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业务逻辑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41B0296-B593-BA4E-9D69-46C812421873}"/>
              </a:ext>
            </a:extLst>
          </p:cNvPr>
          <p:cNvSpPr/>
          <p:nvPr/>
        </p:nvSpPr>
        <p:spPr>
          <a:xfrm>
            <a:off x="3297021" y="5177107"/>
            <a:ext cx="7116980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 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第三方服务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C275F844-251D-5044-9170-62FE8FC30A0B}"/>
              </a:ext>
            </a:extLst>
          </p:cNvPr>
          <p:cNvSpPr/>
          <p:nvPr/>
        </p:nvSpPr>
        <p:spPr>
          <a:xfrm>
            <a:off x="1294452" y="3820348"/>
            <a:ext cx="483015" cy="4830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33CD711A-582A-9A46-9897-39FB0E585C5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251020" y="5426704"/>
            <a:ext cx="187602" cy="1876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17575E9-F905-2343-A2A5-4742EAD59BE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E9AABA-A7BE-7546-A923-5C845FA94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429" y="2198303"/>
            <a:ext cx="910799" cy="91079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3E770C9-2DBF-FA4F-AAEE-31C0B43F2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429" y="5364986"/>
            <a:ext cx="910799" cy="91079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A06B04C-E394-B249-B9F0-58ACD167E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8642" y="689317"/>
            <a:ext cx="847214" cy="842999"/>
          </a:xfrm>
          <a:prstGeom prst="rect">
            <a:avLst/>
          </a:prstGeom>
        </p:spPr>
      </p:pic>
      <p:pic>
        <p:nvPicPr>
          <p:cNvPr id="27" name="圖片 29">
            <a:extLst>
              <a:ext uri="{FF2B5EF4-FFF2-40B4-BE49-F238E27FC236}">
                <a16:creationId xmlns:a16="http://schemas.microsoft.com/office/drawing/2014/main" id="{E34B0CA1-66F6-7649-A3AF-E93896F46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8832" y="3811189"/>
            <a:ext cx="820100" cy="8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48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2B4EB4-3B96-EA4F-824E-6E3D604CD47D}"/>
              </a:ext>
            </a:extLst>
          </p:cNvPr>
          <p:cNvSpPr/>
          <p:nvPr/>
        </p:nvSpPr>
        <p:spPr>
          <a:xfrm>
            <a:off x="3942877" y="2916944"/>
            <a:ext cx="4703980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CN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Part1.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代码安全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17575E9-F905-2343-A2A5-4742EAD59B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A06B04C-E394-B249-B9F0-58ACD167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300" y="1514816"/>
            <a:ext cx="10854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sp>
        <p:nvSpPr>
          <p:cNvPr id="13" name="橢圓 20">
            <a:extLst>
              <a:ext uri="{FF2B5EF4-FFF2-40B4-BE49-F238E27FC236}">
                <a16:creationId xmlns:a16="http://schemas.microsoft.com/office/drawing/2014/main" id="{6AD91B2B-F3A1-9B4B-A4F0-DC0DE3348A5E}"/>
              </a:ext>
            </a:extLst>
          </p:cNvPr>
          <p:cNvSpPr/>
          <p:nvPr/>
        </p:nvSpPr>
        <p:spPr>
          <a:xfrm>
            <a:off x="1458533" y="3623024"/>
            <a:ext cx="483015" cy="4830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27">
            <a:extLst>
              <a:ext uri="{FF2B5EF4-FFF2-40B4-BE49-F238E27FC236}">
                <a16:creationId xmlns:a16="http://schemas.microsoft.com/office/drawing/2014/main" id="{6B99AB14-37CD-AA43-8DA9-F5C74DE57AF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415101" y="5229380"/>
            <a:ext cx="187602" cy="187602"/>
          </a:xfrm>
          <a:prstGeom prst="rect">
            <a:avLst/>
          </a:prstGeom>
        </p:spPr>
      </p:pic>
      <p:sp>
        <p:nvSpPr>
          <p:cNvPr id="23" name="橢圓 16">
            <a:extLst>
              <a:ext uri="{FF2B5EF4-FFF2-40B4-BE49-F238E27FC236}">
                <a16:creationId xmlns:a16="http://schemas.microsoft.com/office/drawing/2014/main" id="{BFCAA756-F877-E345-8071-F0A529CEB2E1}"/>
              </a:ext>
            </a:extLst>
          </p:cNvPr>
          <p:cNvSpPr/>
          <p:nvPr/>
        </p:nvSpPr>
        <p:spPr>
          <a:xfrm>
            <a:off x="1349323" y="2484307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橢圓 18">
            <a:extLst>
              <a:ext uri="{FF2B5EF4-FFF2-40B4-BE49-F238E27FC236}">
                <a16:creationId xmlns:a16="http://schemas.microsoft.com/office/drawing/2014/main" id="{01513A1B-E05D-5643-94B1-08B0EF8A4BF9}"/>
              </a:ext>
            </a:extLst>
          </p:cNvPr>
          <p:cNvSpPr/>
          <p:nvPr/>
        </p:nvSpPr>
        <p:spPr>
          <a:xfrm>
            <a:off x="5014806" y="2484307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19">
            <a:extLst>
              <a:ext uri="{FF2B5EF4-FFF2-40B4-BE49-F238E27FC236}">
                <a16:creationId xmlns:a16="http://schemas.microsoft.com/office/drawing/2014/main" id="{66C5EB3C-4357-9046-BB8D-94DCC620D750}"/>
              </a:ext>
            </a:extLst>
          </p:cNvPr>
          <p:cNvSpPr/>
          <p:nvPr/>
        </p:nvSpPr>
        <p:spPr>
          <a:xfrm>
            <a:off x="8763196" y="2484307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A0D8C0-0F40-284E-8388-722C359769D2}"/>
              </a:ext>
            </a:extLst>
          </p:cNvPr>
          <p:cNvSpPr/>
          <p:nvPr/>
        </p:nvSpPr>
        <p:spPr>
          <a:xfrm>
            <a:off x="1186343" y="4568281"/>
            <a:ext cx="2463768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TW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XSS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CA2760F-7B65-BC4E-9B42-C913457553C1}"/>
              </a:ext>
            </a:extLst>
          </p:cNvPr>
          <p:cNvSpPr/>
          <p:nvPr/>
        </p:nvSpPr>
        <p:spPr>
          <a:xfrm>
            <a:off x="4684552" y="4568281"/>
            <a:ext cx="2798315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TW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2E54857-6081-DA49-8BF0-D5453FA8008E}"/>
              </a:ext>
            </a:extLst>
          </p:cNvPr>
          <p:cNvSpPr/>
          <p:nvPr/>
        </p:nvSpPr>
        <p:spPr>
          <a:xfrm>
            <a:off x="7699602" y="4568281"/>
            <a:ext cx="4264995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TW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Shell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橢圓 13">
            <a:extLst>
              <a:ext uri="{FF2B5EF4-FFF2-40B4-BE49-F238E27FC236}">
                <a16:creationId xmlns:a16="http://schemas.microsoft.com/office/drawing/2014/main" id="{556445F7-AAD3-F547-B16C-79DDBF1269E8}"/>
              </a:ext>
            </a:extLst>
          </p:cNvPr>
          <p:cNvSpPr/>
          <p:nvPr/>
        </p:nvSpPr>
        <p:spPr>
          <a:xfrm>
            <a:off x="9931769" y="3003563"/>
            <a:ext cx="494155" cy="4941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372689F-FA0B-3B44-A9F0-1C5A872DF8BE}"/>
              </a:ext>
            </a:extLst>
          </p:cNvPr>
          <p:cNvSpPr/>
          <p:nvPr/>
        </p:nvSpPr>
        <p:spPr>
          <a:xfrm>
            <a:off x="3883412" y="510842"/>
            <a:ext cx="4446161" cy="121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常见攻防手法</a:t>
            </a:r>
            <a:endParaRPr kumimoji="0" lang="zh-TW" altLang="en-US" sz="5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084DA991-0811-934F-B13C-1D6E318F4003}"/>
              </a:ext>
            </a:extLst>
          </p:cNvPr>
          <p:cNvCxnSpPr>
            <a:cxnSpLocks/>
          </p:cNvCxnSpPr>
          <p:nvPr/>
        </p:nvCxnSpPr>
        <p:spPr>
          <a:xfrm>
            <a:off x="4708372" y="1759519"/>
            <a:ext cx="2713703" cy="0"/>
          </a:xfrm>
          <a:prstGeom prst="line">
            <a:avLst/>
          </a:prstGeom>
          <a:ln w="381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EAFC23A8-D9E4-ED4E-BC41-748A6DAE8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892278" y="2969544"/>
            <a:ext cx="1092222" cy="109222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A206924-462F-794E-95EF-0829FB428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8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212" y="2552619"/>
            <a:ext cx="2054560" cy="205456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5C4716F-FAF1-7C4A-B683-2F80DCC0B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-8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4743" y="2982543"/>
            <a:ext cx="1194712" cy="11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4329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5" name="直線接點 8">
            <a:extLst>
              <a:ext uri="{FF2B5EF4-FFF2-40B4-BE49-F238E27FC236}">
                <a16:creationId xmlns:a16="http://schemas.microsoft.com/office/drawing/2014/main" id="{F85F21F8-1F84-D042-92C0-B0708221FBB3}"/>
              </a:ext>
            </a:extLst>
          </p:cNvPr>
          <p:cNvCxnSpPr/>
          <p:nvPr/>
        </p:nvCxnSpPr>
        <p:spPr>
          <a:xfrm>
            <a:off x="6096000" y="911204"/>
            <a:ext cx="0" cy="4733084"/>
          </a:xfrm>
          <a:prstGeom prst="line">
            <a:avLst/>
          </a:prstGeom>
          <a:ln w="57150" cap="rnd">
            <a:solidFill>
              <a:srgbClr val="3F3F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10">
            <a:extLst>
              <a:ext uri="{FF2B5EF4-FFF2-40B4-BE49-F238E27FC236}">
                <a16:creationId xmlns:a16="http://schemas.microsoft.com/office/drawing/2014/main" id="{6D5494C7-65AE-C649-8418-DD0D60F2C4F8}"/>
              </a:ext>
            </a:extLst>
          </p:cNvPr>
          <p:cNvSpPr txBox="1"/>
          <p:nvPr/>
        </p:nvSpPr>
        <p:spPr>
          <a:xfrm>
            <a:off x="994611" y="4856976"/>
            <a:ext cx="4394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生产环境预警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字方塊 11">
            <a:extLst>
              <a:ext uri="{FF2B5EF4-FFF2-40B4-BE49-F238E27FC236}">
                <a16:creationId xmlns:a16="http://schemas.microsoft.com/office/drawing/2014/main" id="{764344FF-46DB-0B4C-AEB1-EDC3914719B6}"/>
              </a:ext>
            </a:extLst>
          </p:cNvPr>
          <p:cNvSpPr txBox="1"/>
          <p:nvPr/>
        </p:nvSpPr>
        <p:spPr>
          <a:xfrm>
            <a:off x="8224555" y="4856976"/>
            <a:ext cx="2050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CI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测试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1A0F88-8FA9-BD40-AFB7-153AE4FE0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0" y="1549400"/>
            <a:ext cx="2540000" cy="254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1104E4-2091-D04E-A8C8-A25823803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258" y="15494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8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5" name="直線接點 8">
            <a:extLst>
              <a:ext uri="{FF2B5EF4-FFF2-40B4-BE49-F238E27FC236}">
                <a16:creationId xmlns:a16="http://schemas.microsoft.com/office/drawing/2014/main" id="{F85F21F8-1F84-D042-92C0-B0708221FBB3}"/>
              </a:ext>
            </a:extLst>
          </p:cNvPr>
          <p:cNvCxnSpPr/>
          <p:nvPr/>
        </p:nvCxnSpPr>
        <p:spPr>
          <a:xfrm>
            <a:off x="6096000" y="911204"/>
            <a:ext cx="0" cy="4733084"/>
          </a:xfrm>
          <a:prstGeom prst="line">
            <a:avLst/>
          </a:prstGeom>
          <a:ln w="57150" cap="rnd">
            <a:solidFill>
              <a:srgbClr val="3F3F3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10">
            <a:extLst>
              <a:ext uri="{FF2B5EF4-FFF2-40B4-BE49-F238E27FC236}">
                <a16:creationId xmlns:a16="http://schemas.microsoft.com/office/drawing/2014/main" id="{6D5494C7-65AE-C649-8418-DD0D60F2C4F8}"/>
              </a:ext>
            </a:extLst>
          </p:cNvPr>
          <p:cNvSpPr txBox="1"/>
          <p:nvPr/>
        </p:nvSpPr>
        <p:spPr>
          <a:xfrm>
            <a:off x="867611" y="4874847"/>
            <a:ext cx="4394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资金流测试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字方塊 11">
            <a:extLst>
              <a:ext uri="{FF2B5EF4-FFF2-40B4-BE49-F238E27FC236}">
                <a16:creationId xmlns:a16="http://schemas.microsoft.com/office/drawing/2014/main" id="{764344FF-46DB-0B4C-AEB1-EDC3914719B6}"/>
              </a:ext>
            </a:extLst>
          </p:cNvPr>
          <p:cNvSpPr txBox="1"/>
          <p:nvPr/>
        </p:nvSpPr>
        <p:spPr>
          <a:xfrm>
            <a:off x="7242460" y="4588313"/>
            <a:ext cx="3570208" cy="988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风控策略测试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054513-7ABE-CE42-AAD0-5F5774139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000" t="9500" b="50000"/>
          <a:stretch/>
        </p:blipFill>
        <p:spPr>
          <a:xfrm>
            <a:off x="2385871" y="2543144"/>
            <a:ext cx="1017729" cy="8960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54AA7A-3D08-BC47-B60C-1EBFB6B1D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735" y="1839293"/>
            <a:ext cx="2540000" cy="25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6C612D-A0A7-2C4D-9245-F547A76F1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069" y="17399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0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10" name="直線接點 10">
            <a:extLst>
              <a:ext uri="{FF2B5EF4-FFF2-40B4-BE49-F238E27FC236}">
                <a16:creationId xmlns:a16="http://schemas.microsoft.com/office/drawing/2014/main" id="{177C19A4-153C-9D49-9D4F-D25101A2E6C2}"/>
              </a:ext>
            </a:extLst>
          </p:cNvPr>
          <p:cNvCxnSpPr>
            <a:cxnSpLocks/>
          </p:cNvCxnSpPr>
          <p:nvPr/>
        </p:nvCxnSpPr>
        <p:spPr>
          <a:xfrm>
            <a:off x="4292356" y="1144511"/>
            <a:ext cx="0" cy="450000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EE7182B-F844-9E4B-9469-454FC0A9F75B}"/>
              </a:ext>
            </a:extLst>
          </p:cNvPr>
          <p:cNvCxnSpPr>
            <a:cxnSpLocks/>
          </p:cNvCxnSpPr>
          <p:nvPr/>
        </p:nvCxnSpPr>
        <p:spPr>
          <a:xfrm>
            <a:off x="4564530" y="2127575"/>
            <a:ext cx="6559686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A121EBC-F8B4-0646-9B35-F9072EA89890}"/>
              </a:ext>
            </a:extLst>
          </p:cNvPr>
          <p:cNvSpPr/>
          <p:nvPr/>
        </p:nvSpPr>
        <p:spPr>
          <a:xfrm>
            <a:off x="4683303" y="2263553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智能合约本身的漏洞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77953F1-4AD5-674F-B519-927958D469CA}"/>
              </a:ext>
            </a:extLst>
          </p:cNvPr>
          <p:cNvSpPr/>
          <p:nvPr/>
        </p:nvSpPr>
        <p:spPr>
          <a:xfrm>
            <a:off x="4683303" y="3034600"/>
            <a:ext cx="7086939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BAI</a:t>
            </a: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事件主动赔偿 </a:t>
            </a:r>
            <a:r>
              <a:rPr lang="en-US" altLang="zh-CN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100+</a:t>
            </a: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ETH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EE4AC83-3FAB-5542-A19C-40919173A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65" y="2052018"/>
            <a:ext cx="2540000" cy="254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33DEF8B-AAB0-1147-8819-DBA439D6C06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257458" y="2317225"/>
            <a:ext cx="2223255" cy="222325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912A62F-9BAB-9D4F-B3A1-AD2CE9205BC0}"/>
              </a:ext>
            </a:extLst>
          </p:cNvPr>
          <p:cNvSpPr/>
          <p:nvPr/>
        </p:nvSpPr>
        <p:spPr>
          <a:xfrm>
            <a:off x="4597400" y="734218"/>
            <a:ext cx="4406900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智能合约安全</a:t>
            </a:r>
            <a:endParaRPr kumimoji="0" lang="zh-TW" altLang="en-US" sz="5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B4F878-D302-F941-9EBF-B0CC6C771B0E}"/>
              </a:ext>
            </a:extLst>
          </p:cNvPr>
          <p:cNvSpPr/>
          <p:nvPr/>
        </p:nvSpPr>
        <p:spPr>
          <a:xfrm>
            <a:off x="4683303" y="3805647"/>
            <a:ext cx="6383923" cy="84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智能合约风控策略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472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2B4EB4-3B96-EA4F-824E-6E3D604CD47D}"/>
              </a:ext>
            </a:extLst>
          </p:cNvPr>
          <p:cNvSpPr/>
          <p:nvPr/>
        </p:nvSpPr>
        <p:spPr>
          <a:xfrm>
            <a:off x="3942877" y="2916944"/>
            <a:ext cx="4703980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CN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Part2.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资金管理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17575E9-F905-2343-A2A5-4742EAD59B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D978C4-2AA3-4C49-AF21-ECBEA9443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00" y="1512502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1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FA0CD9B-1D30-A840-AAFA-0123ABFAC936}"/>
              </a:ext>
            </a:extLst>
          </p:cNvPr>
          <p:cNvSpPr/>
          <p:nvPr/>
        </p:nvSpPr>
        <p:spPr>
          <a:xfrm>
            <a:off x="1563993" y="2306848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7320A4-A9A3-134D-B2E0-03A84200B82C}"/>
              </a:ext>
            </a:extLst>
          </p:cNvPr>
          <p:cNvSpPr/>
          <p:nvPr/>
        </p:nvSpPr>
        <p:spPr>
          <a:xfrm>
            <a:off x="5026723" y="2306848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1AED82E-1AC2-5E44-83D5-E17F9735EF86}"/>
              </a:ext>
            </a:extLst>
          </p:cNvPr>
          <p:cNvSpPr/>
          <p:nvPr/>
        </p:nvSpPr>
        <p:spPr>
          <a:xfrm>
            <a:off x="8489453" y="2306848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B190D3D-9182-4849-B0FE-A8E0EE973A50}"/>
              </a:ext>
            </a:extLst>
          </p:cNvPr>
          <p:cNvSpPr/>
          <p:nvPr/>
        </p:nvSpPr>
        <p:spPr>
          <a:xfrm>
            <a:off x="3904623" y="289110"/>
            <a:ext cx="4382006" cy="121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55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数字资产保管</a:t>
            </a:r>
            <a:endParaRPr lang="zh-TW" altLang="en-US" sz="55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B540F8-B6E9-7146-80F3-4AB5EC50C003}"/>
              </a:ext>
            </a:extLst>
          </p:cNvPr>
          <p:cNvSpPr/>
          <p:nvPr/>
        </p:nvSpPr>
        <p:spPr>
          <a:xfrm>
            <a:off x="1432625" y="4477245"/>
            <a:ext cx="240054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冷钱包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881DA6E-645C-BF4E-869B-B532960DB7EF}"/>
              </a:ext>
            </a:extLst>
          </p:cNvPr>
          <p:cNvSpPr/>
          <p:nvPr/>
        </p:nvSpPr>
        <p:spPr>
          <a:xfrm>
            <a:off x="4895355" y="4477245"/>
            <a:ext cx="240054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温钱包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8D4E09-F07F-4A49-B196-02F528C3BC16}"/>
              </a:ext>
            </a:extLst>
          </p:cNvPr>
          <p:cNvSpPr/>
          <p:nvPr/>
        </p:nvSpPr>
        <p:spPr>
          <a:xfrm>
            <a:off x="8358085" y="4477245"/>
            <a:ext cx="240054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热钱包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5121107-A520-534D-80B4-DF6975922D53}"/>
              </a:ext>
            </a:extLst>
          </p:cNvPr>
          <p:cNvCxnSpPr>
            <a:cxnSpLocks/>
          </p:cNvCxnSpPr>
          <p:nvPr/>
        </p:nvCxnSpPr>
        <p:spPr>
          <a:xfrm>
            <a:off x="4719484" y="1534088"/>
            <a:ext cx="2713703" cy="0"/>
          </a:xfrm>
          <a:prstGeom prst="line">
            <a:avLst/>
          </a:prstGeom>
          <a:ln w="381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3E75196B-7673-9A48-A961-69281200F0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2E9ADF-022C-024C-9782-E990F2D09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671" y="2760084"/>
            <a:ext cx="1060450" cy="10551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3B20A8-64D1-EB4D-9725-14748CA03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476" y="2614551"/>
            <a:ext cx="1346239" cy="134623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9854C2B-C9FE-8C4C-A59B-A2C77FA46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859" y="2846848"/>
            <a:ext cx="1113942" cy="111394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B505930-3240-8B4E-92C8-4A47AA0B4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259" y="3034768"/>
            <a:ext cx="453541" cy="453541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346E5C40-B3E3-5B48-9155-0C16078F25C4}"/>
              </a:ext>
            </a:extLst>
          </p:cNvPr>
          <p:cNvSpPr/>
          <p:nvPr/>
        </p:nvSpPr>
        <p:spPr>
          <a:xfrm>
            <a:off x="2678549" y="3404082"/>
            <a:ext cx="601084" cy="601084"/>
          </a:xfrm>
          <a:prstGeom prst="ellipse">
            <a:avLst/>
          </a:prstGeom>
          <a:solidFill>
            <a:schemeClr val="bg1"/>
          </a:solidFill>
          <a:ln w="25400"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5278A7B-A5A0-9A49-8448-415CBF491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2537" y="3423848"/>
            <a:ext cx="497829" cy="49782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6CBBFCC-BAA7-E64D-ACE1-F2193E001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182" y="2846848"/>
            <a:ext cx="1113942" cy="111394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4F50D8BC-7A36-F443-B299-A0EE5D5F4C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5666" y="2857865"/>
            <a:ext cx="1113942" cy="11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094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接點 4">
            <a:extLst>
              <a:ext uri="{FF2B5EF4-FFF2-40B4-BE49-F238E27FC236}">
                <a16:creationId xmlns:a16="http://schemas.microsoft.com/office/drawing/2014/main" id="{E311DC0D-3734-4D46-A989-8328D36B48A5}"/>
              </a:ext>
            </a:extLst>
          </p:cNvPr>
          <p:cNvCxnSpPr>
            <a:cxnSpLocks/>
          </p:cNvCxnSpPr>
          <p:nvPr/>
        </p:nvCxnSpPr>
        <p:spPr>
          <a:xfrm>
            <a:off x="4892494" y="1086303"/>
            <a:ext cx="0" cy="4429125"/>
          </a:xfrm>
          <a:prstGeom prst="line">
            <a:avLst/>
          </a:prstGeom>
          <a:ln w="3810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6">
            <a:extLst>
              <a:ext uri="{FF2B5EF4-FFF2-40B4-BE49-F238E27FC236}">
                <a16:creationId xmlns:a16="http://schemas.microsoft.com/office/drawing/2014/main" id="{01A2AB4D-244B-8B48-A668-0DBCA67E99FC}"/>
              </a:ext>
            </a:extLst>
          </p:cNvPr>
          <p:cNvCxnSpPr>
            <a:cxnSpLocks/>
          </p:cNvCxnSpPr>
          <p:nvPr/>
        </p:nvCxnSpPr>
        <p:spPr>
          <a:xfrm>
            <a:off x="5330190" y="2001857"/>
            <a:ext cx="6157096" cy="0"/>
          </a:xfrm>
          <a:prstGeom prst="line">
            <a:avLst/>
          </a:prstGeom>
          <a:ln w="3810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A7758EB-65E5-1D45-B176-41B31D5E7F3C}"/>
              </a:ext>
            </a:extLst>
          </p:cNvPr>
          <p:cNvSpPr/>
          <p:nvPr/>
        </p:nvSpPr>
        <p:spPr>
          <a:xfrm>
            <a:off x="5168425" y="626543"/>
            <a:ext cx="2416046" cy="1212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5500" b="1" kern="0" spc="3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黄金剑</a:t>
            </a:r>
            <a:endParaRPr lang="en-US" altLang="zh-Hant" sz="5500" b="1" kern="0" spc="3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5F33F40-9373-954E-86B5-6B2D45F499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3572539-0C74-E341-9F4E-2F31C17C35DE}"/>
              </a:ext>
            </a:extLst>
          </p:cNvPr>
          <p:cNvSpPr/>
          <p:nvPr/>
        </p:nvSpPr>
        <p:spPr>
          <a:xfrm>
            <a:off x="5168424" y="2197389"/>
            <a:ext cx="6383923" cy="78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OTCBTC </a:t>
            </a:r>
            <a:r>
              <a:rPr lang="zh-CN" altLang="en-US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风控部主任</a:t>
            </a:r>
            <a:endParaRPr kumimoji="0" lang="en-US" altLang="zh-TW" sz="3400" b="1" u="none" strike="noStrike" kern="0" cap="none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1AE08D8-1D60-CC43-AC8E-189EEBEAF12E}"/>
              </a:ext>
            </a:extLst>
          </p:cNvPr>
          <p:cNvSpPr/>
          <p:nvPr/>
        </p:nvSpPr>
        <p:spPr>
          <a:xfrm>
            <a:off x="5168424" y="3988343"/>
            <a:ext cx="6383923" cy="78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全栈营线下班第一期</a:t>
            </a:r>
            <a:endParaRPr kumimoji="0" lang="en-US" altLang="zh-TW" sz="3400" b="1" u="none" strike="noStrike" kern="0" cap="none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B7C610C-D0FB-EF4B-8326-F827DBD43235}"/>
              </a:ext>
            </a:extLst>
          </p:cNvPr>
          <p:cNvSpPr/>
          <p:nvPr/>
        </p:nvSpPr>
        <p:spPr>
          <a:xfrm>
            <a:off x="5168424" y="3103381"/>
            <a:ext cx="6383923" cy="78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全栈程序员</a:t>
            </a:r>
            <a:endParaRPr kumimoji="0" lang="en-US" altLang="zh-TW" sz="3400" b="1" u="none" strike="noStrike" kern="0" cap="none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7A4129-80FB-D742-A650-4A9B7482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357" y="1783077"/>
            <a:ext cx="2451244" cy="2451244"/>
          </a:xfrm>
          <a:prstGeom prst="ellipse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A47BB67-765B-D24D-97D4-FD6F6DAD8C86}"/>
              </a:ext>
            </a:extLst>
          </p:cNvPr>
          <p:cNvSpPr/>
          <p:nvPr/>
        </p:nvSpPr>
        <p:spPr>
          <a:xfrm>
            <a:off x="7813761" y="626543"/>
            <a:ext cx="2989921" cy="121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5400" b="1" kern="0" dirty="0">
                <a:solidFill>
                  <a:srgbClr val="404040"/>
                </a:solidFill>
                <a:ea typeface="Microsoft YaHei" panose="020B0503020204020204" pitchFamily="34" charset="-122"/>
              </a:rPr>
              <a:t>nfreeness</a:t>
            </a:r>
            <a:endParaRPr lang="en-US" altLang="zh-Hant" sz="5400" b="1" kern="0" dirty="0">
              <a:solidFill>
                <a:srgbClr val="404040"/>
              </a:solidFill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859654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橢圓 16">
            <a:extLst>
              <a:ext uri="{FF2B5EF4-FFF2-40B4-BE49-F238E27FC236}">
                <a16:creationId xmlns:a16="http://schemas.microsoft.com/office/drawing/2014/main" id="{CFA0CD9B-1D30-A840-AAFA-0123ABFAC936}"/>
              </a:ext>
            </a:extLst>
          </p:cNvPr>
          <p:cNvSpPr/>
          <p:nvPr/>
        </p:nvSpPr>
        <p:spPr>
          <a:xfrm>
            <a:off x="1563993" y="2306848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7320A4-A9A3-134D-B2E0-03A84200B82C}"/>
              </a:ext>
            </a:extLst>
          </p:cNvPr>
          <p:cNvSpPr/>
          <p:nvPr/>
        </p:nvSpPr>
        <p:spPr>
          <a:xfrm>
            <a:off x="5026723" y="2306848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1AED82E-1AC2-5E44-83D5-E17F9735EF86}"/>
              </a:ext>
            </a:extLst>
          </p:cNvPr>
          <p:cNvSpPr/>
          <p:nvPr/>
        </p:nvSpPr>
        <p:spPr>
          <a:xfrm>
            <a:off x="8489453" y="2306848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3F34F6E-5B6A-8F4C-BD18-7ABD4A2DF718}"/>
              </a:ext>
            </a:extLst>
          </p:cNvPr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E22A77-E1D3-194C-8144-12ADE06CC9F7}"/>
              </a:ext>
            </a:extLst>
          </p:cNvPr>
          <p:cNvSpPr/>
          <p:nvPr/>
        </p:nvSpPr>
        <p:spPr>
          <a:xfrm>
            <a:off x="1081175" y="4362208"/>
            <a:ext cx="10028904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用户资金安全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E75196B-7673-9A48-A961-69281200F0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26" name="圖片 10">
            <a:extLst>
              <a:ext uri="{FF2B5EF4-FFF2-40B4-BE49-F238E27FC236}">
                <a16:creationId xmlns:a16="http://schemas.microsoft.com/office/drawing/2014/main" id="{75E46F99-A710-9449-92B8-1FB8C66A9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558" y="658201"/>
            <a:ext cx="3857104" cy="3732681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80959B5-3250-A041-B6A2-90B554BA409C}"/>
              </a:ext>
            </a:extLst>
          </p:cNvPr>
          <p:cNvSpPr/>
          <p:nvPr/>
        </p:nvSpPr>
        <p:spPr>
          <a:xfrm>
            <a:off x="4533900" y="1066800"/>
            <a:ext cx="1041400" cy="1079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BE4A98-6FFB-4D44-BE80-838DE1A12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062" y="1420508"/>
            <a:ext cx="667756" cy="667756"/>
          </a:xfrm>
          <a:prstGeom prst="rect">
            <a:avLst/>
          </a:prstGeom>
        </p:spPr>
      </p:pic>
      <p:cxnSp>
        <p:nvCxnSpPr>
          <p:cNvPr id="12" name="直線接點 10">
            <a:extLst>
              <a:ext uri="{FF2B5EF4-FFF2-40B4-BE49-F238E27FC236}">
                <a16:creationId xmlns:a16="http://schemas.microsoft.com/office/drawing/2014/main" id="{2E1FD577-28E2-D446-A902-4D1867B1C05F}"/>
              </a:ext>
            </a:extLst>
          </p:cNvPr>
          <p:cNvCxnSpPr>
            <a:cxnSpLocks/>
          </p:cNvCxnSpPr>
          <p:nvPr/>
        </p:nvCxnSpPr>
        <p:spPr>
          <a:xfrm>
            <a:off x="1272048" y="4144984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22969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3F34F6E-5B6A-8F4C-BD18-7ABD4A2DF718}"/>
              </a:ext>
            </a:extLst>
          </p:cNvPr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E75196B-7673-9A48-A961-69281200F0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04A74F2-4606-CC4D-8517-2A6F3B7CB715}"/>
              </a:ext>
            </a:extLst>
          </p:cNvPr>
          <p:cNvSpPr/>
          <p:nvPr/>
        </p:nvSpPr>
        <p:spPr>
          <a:xfrm>
            <a:off x="3282399" y="1369110"/>
            <a:ext cx="5513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lang="en-US" altLang="zh-TW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高危事件通知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6F859AB-4DDE-F14D-9930-D203296FC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810" y="2830447"/>
            <a:ext cx="584963" cy="584963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782C653C-FC70-D046-AE61-C2C2164F17DC}"/>
              </a:ext>
            </a:extLst>
          </p:cNvPr>
          <p:cNvSpPr/>
          <p:nvPr/>
        </p:nvSpPr>
        <p:spPr>
          <a:xfrm>
            <a:off x="3282399" y="2728128"/>
            <a:ext cx="6207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-US" altLang="zh-TW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异常设备登录验证</a:t>
            </a:r>
            <a:r>
              <a:rPr lang="zh-CN" altLang="en-US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40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045E8706-738D-5C43-ACF3-4E59464CD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005" y="4149812"/>
            <a:ext cx="582553" cy="582553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E2D8C935-9943-BF46-A9EC-8B0F9BACE4EC}"/>
              </a:ext>
            </a:extLst>
          </p:cNvPr>
          <p:cNvSpPr/>
          <p:nvPr/>
        </p:nvSpPr>
        <p:spPr>
          <a:xfrm>
            <a:off x="3282399" y="4087146"/>
            <a:ext cx="51467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</a:t>
            </a:r>
            <a:r>
              <a:rPr lang="en-US" altLang="zh-TW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两步验证</a:t>
            </a:r>
            <a:r>
              <a:rPr lang="en-US" altLang="zh-CN" sz="40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40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短信验证</a:t>
            </a:r>
            <a:endParaRPr kumimoji="0" lang="zh-TW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F54EC708-6B48-8F4D-A30E-89EA3D270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235" y="5395194"/>
            <a:ext cx="744112" cy="733115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82A6BB8E-EF0C-724A-A3B4-172B8AC6283F}"/>
              </a:ext>
            </a:extLst>
          </p:cNvPr>
          <p:cNvSpPr/>
          <p:nvPr/>
        </p:nvSpPr>
        <p:spPr>
          <a:xfrm>
            <a:off x="3282399" y="5446165"/>
            <a:ext cx="38763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en-US" altLang="zh-TW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40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提币确认邮件</a:t>
            </a:r>
            <a:endParaRPr lang="en-US" altLang="zh-CN" sz="40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F5763CD-7E58-3343-9D79-D37FBC581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019" y="1571738"/>
            <a:ext cx="474544" cy="474544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E2625D46-8A1E-6F47-A907-C7BC032E1DCC}"/>
              </a:ext>
            </a:extLst>
          </p:cNvPr>
          <p:cNvSpPr/>
          <p:nvPr/>
        </p:nvSpPr>
        <p:spPr>
          <a:xfrm>
            <a:off x="1140402" y="429649"/>
            <a:ext cx="927025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用户端主动防御</a:t>
            </a:r>
            <a:r>
              <a:rPr lang="zh-Hant" altLang="en-US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sz="3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3" name="直線接點 26">
            <a:extLst>
              <a:ext uri="{FF2B5EF4-FFF2-40B4-BE49-F238E27FC236}">
                <a16:creationId xmlns:a16="http://schemas.microsoft.com/office/drawing/2014/main" id="{5039DF64-EF54-7542-B271-CFC00A6A28DD}"/>
              </a:ext>
            </a:extLst>
          </p:cNvPr>
          <p:cNvCxnSpPr>
            <a:cxnSpLocks/>
          </p:cNvCxnSpPr>
          <p:nvPr/>
        </p:nvCxnSpPr>
        <p:spPr>
          <a:xfrm>
            <a:off x="1174269" y="2407131"/>
            <a:ext cx="968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26">
            <a:extLst>
              <a:ext uri="{FF2B5EF4-FFF2-40B4-BE49-F238E27FC236}">
                <a16:creationId xmlns:a16="http://schemas.microsoft.com/office/drawing/2014/main" id="{ADF4BBA3-EACD-C048-9F78-A8C39FC225A8}"/>
              </a:ext>
            </a:extLst>
          </p:cNvPr>
          <p:cNvCxnSpPr>
            <a:cxnSpLocks/>
          </p:cNvCxnSpPr>
          <p:nvPr/>
        </p:nvCxnSpPr>
        <p:spPr>
          <a:xfrm>
            <a:off x="1140402" y="3795667"/>
            <a:ext cx="968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26">
            <a:extLst>
              <a:ext uri="{FF2B5EF4-FFF2-40B4-BE49-F238E27FC236}">
                <a16:creationId xmlns:a16="http://schemas.microsoft.com/office/drawing/2014/main" id="{ECF791D9-B81B-3C4E-B8D4-B811CD02FEBC}"/>
              </a:ext>
            </a:extLst>
          </p:cNvPr>
          <p:cNvCxnSpPr>
            <a:cxnSpLocks/>
          </p:cNvCxnSpPr>
          <p:nvPr/>
        </p:nvCxnSpPr>
        <p:spPr>
          <a:xfrm>
            <a:off x="1140402" y="5042187"/>
            <a:ext cx="968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橢圓 22">
            <a:extLst>
              <a:ext uri="{FF2B5EF4-FFF2-40B4-BE49-F238E27FC236}">
                <a16:creationId xmlns:a16="http://schemas.microsoft.com/office/drawing/2014/main" id="{A73D40CE-F0B1-3046-9D50-C084766D2165}"/>
              </a:ext>
            </a:extLst>
          </p:cNvPr>
          <p:cNvSpPr/>
          <p:nvPr/>
        </p:nvSpPr>
        <p:spPr>
          <a:xfrm>
            <a:off x="1491273" y="1320291"/>
            <a:ext cx="968037" cy="968037"/>
          </a:xfrm>
          <a:prstGeom prst="ellipse">
            <a:avLst/>
          </a:prstGeom>
          <a:noFill/>
          <a:ln w="57150">
            <a:solidFill>
              <a:srgbClr val="43C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橢圓 22">
            <a:extLst>
              <a:ext uri="{FF2B5EF4-FFF2-40B4-BE49-F238E27FC236}">
                <a16:creationId xmlns:a16="http://schemas.microsoft.com/office/drawing/2014/main" id="{D32EFA93-A2F7-934A-B68C-806D73A2F449}"/>
              </a:ext>
            </a:extLst>
          </p:cNvPr>
          <p:cNvSpPr/>
          <p:nvPr/>
        </p:nvSpPr>
        <p:spPr>
          <a:xfrm>
            <a:off x="1491273" y="2638910"/>
            <a:ext cx="968037" cy="968037"/>
          </a:xfrm>
          <a:prstGeom prst="ellipse">
            <a:avLst/>
          </a:prstGeom>
          <a:noFill/>
          <a:ln w="57150">
            <a:solidFill>
              <a:srgbClr val="43C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橢圓 22">
            <a:extLst>
              <a:ext uri="{FF2B5EF4-FFF2-40B4-BE49-F238E27FC236}">
                <a16:creationId xmlns:a16="http://schemas.microsoft.com/office/drawing/2014/main" id="{A1B89A0B-DE84-6F40-A846-60A242729012}"/>
              </a:ext>
            </a:extLst>
          </p:cNvPr>
          <p:cNvSpPr/>
          <p:nvPr/>
        </p:nvSpPr>
        <p:spPr>
          <a:xfrm>
            <a:off x="1491273" y="3957529"/>
            <a:ext cx="968037" cy="968037"/>
          </a:xfrm>
          <a:prstGeom prst="ellipse">
            <a:avLst/>
          </a:prstGeom>
          <a:noFill/>
          <a:ln w="57150">
            <a:solidFill>
              <a:srgbClr val="43C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橢圓 22">
            <a:extLst>
              <a:ext uri="{FF2B5EF4-FFF2-40B4-BE49-F238E27FC236}">
                <a16:creationId xmlns:a16="http://schemas.microsoft.com/office/drawing/2014/main" id="{68EB6845-7BE6-A648-A250-16C670559EDF}"/>
              </a:ext>
            </a:extLst>
          </p:cNvPr>
          <p:cNvSpPr/>
          <p:nvPr/>
        </p:nvSpPr>
        <p:spPr>
          <a:xfrm>
            <a:off x="1491273" y="5276148"/>
            <a:ext cx="968037" cy="968037"/>
          </a:xfrm>
          <a:prstGeom prst="ellipse">
            <a:avLst/>
          </a:prstGeom>
          <a:noFill/>
          <a:ln w="57150">
            <a:solidFill>
              <a:srgbClr val="43C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2455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50" grpId="0"/>
      <p:bldP spid="58" grpId="0" animBg="1"/>
      <p:bldP spid="59" grpId="0" animBg="1"/>
      <p:bldP spid="6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3F34F6E-5B6A-8F4C-BD18-7ABD4A2DF718}"/>
              </a:ext>
            </a:extLst>
          </p:cNvPr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E75196B-7673-9A48-A961-69281200F0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37" name="直線接點 45">
            <a:extLst>
              <a:ext uri="{FF2B5EF4-FFF2-40B4-BE49-F238E27FC236}">
                <a16:creationId xmlns:a16="http://schemas.microsoft.com/office/drawing/2014/main" id="{2E261688-4D1B-6A42-AA48-5EFC4117E881}"/>
              </a:ext>
            </a:extLst>
          </p:cNvPr>
          <p:cNvCxnSpPr>
            <a:cxnSpLocks/>
          </p:cNvCxnSpPr>
          <p:nvPr/>
        </p:nvCxnSpPr>
        <p:spPr>
          <a:xfrm>
            <a:off x="1187716" y="3452087"/>
            <a:ext cx="9684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8">
            <a:extLst>
              <a:ext uri="{FF2B5EF4-FFF2-40B4-BE49-F238E27FC236}">
                <a16:creationId xmlns:a16="http://schemas.microsoft.com/office/drawing/2014/main" id="{55D1D5AD-10AC-F845-9D16-8608B03C490B}"/>
              </a:ext>
            </a:extLst>
          </p:cNvPr>
          <p:cNvSpPr/>
          <p:nvPr/>
        </p:nvSpPr>
        <p:spPr>
          <a:xfrm>
            <a:off x="1706368" y="1583689"/>
            <a:ext cx="1424464" cy="1424464"/>
          </a:xfrm>
          <a:prstGeom prst="ellipse">
            <a:avLst/>
          </a:prstGeom>
          <a:noFill/>
          <a:ln w="57150">
            <a:solidFill>
              <a:srgbClr val="43C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27A5A66-AE4D-A24D-8F8C-A92E16DEC482}"/>
              </a:ext>
            </a:extLst>
          </p:cNvPr>
          <p:cNvSpPr/>
          <p:nvPr/>
        </p:nvSpPr>
        <p:spPr>
          <a:xfrm>
            <a:off x="3666013" y="1911201"/>
            <a:ext cx="48125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</a:t>
            </a:r>
            <a:r>
              <a:rPr lang="en-US" altLang="zh-TW" sz="4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4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禁止提币缓冲期</a:t>
            </a:r>
            <a:endParaRPr lang="en-US" altLang="zh-CN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D15EDCC-93D9-1B4C-8DB8-008CAB1CF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884" y="1888205"/>
            <a:ext cx="815433" cy="815433"/>
          </a:xfrm>
          <a:prstGeom prst="rect">
            <a:avLst/>
          </a:prstGeom>
        </p:spPr>
      </p:pic>
      <p:sp>
        <p:nvSpPr>
          <p:cNvPr id="27" name="橢圓 28">
            <a:extLst>
              <a:ext uri="{FF2B5EF4-FFF2-40B4-BE49-F238E27FC236}">
                <a16:creationId xmlns:a16="http://schemas.microsoft.com/office/drawing/2014/main" id="{0E81BFC7-29AD-334C-8B45-02697E3A3D7D}"/>
              </a:ext>
            </a:extLst>
          </p:cNvPr>
          <p:cNvSpPr/>
          <p:nvPr/>
        </p:nvSpPr>
        <p:spPr>
          <a:xfrm>
            <a:off x="1706368" y="3766943"/>
            <a:ext cx="1424464" cy="1424464"/>
          </a:xfrm>
          <a:prstGeom prst="ellipse">
            <a:avLst/>
          </a:prstGeom>
          <a:noFill/>
          <a:ln w="57150">
            <a:solidFill>
              <a:srgbClr val="43C0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4F9FF26-F264-BA4A-8FC3-1DA41B9D2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152" y="3982727"/>
            <a:ext cx="992896" cy="99289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387E06C-EE19-0548-9814-A4B7E3F28AEB}"/>
              </a:ext>
            </a:extLst>
          </p:cNvPr>
          <p:cNvSpPr/>
          <p:nvPr/>
        </p:nvSpPr>
        <p:spPr>
          <a:xfrm>
            <a:off x="3665805" y="4094455"/>
            <a:ext cx="53591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</a:t>
            </a:r>
            <a:r>
              <a:rPr lang="en-US" altLang="zh-TW" sz="4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CN" altLang="en-US" sz="4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自动拦截危险提币</a:t>
            </a:r>
            <a:endParaRPr lang="en-US" altLang="zh-CN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318963E-79ED-064B-920D-C16CAE4AB589}"/>
              </a:ext>
            </a:extLst>
          </p:cNvPr>
          <p:cNvSpPr/>
          <p:nvPr/>
        </p:nvSpPr>
        <p:spPr>
          <a:xfrm>
            <a:off x="1140402" y="429649"/>
            <a:ext cx="927025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服务端自动防御</a:t>
            </a:r>
            <a:r>
              <a:rPr lang="zh-Hant" altLang="en-US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TW" sz="3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50891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2B4EB4-3B96-EA4F-824E-6E3D604CD47D}"/>
              </a:ext>
            </a:extLst>
          </p:cNvPr>
          <p:cNvSpPr/>
          <p:nvPr/>
        </p:nvSpPr>
        <p:spPr>
          <a:xfrm>
            <a:off x="3942877" y="2916944"/>
            <a:ext cx="4703980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CN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Part3.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业务逻辑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17575E9-F905-2343-A2A5-4742EAD59B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8" name="圖片 29">
            <a:extLst>
              <a:ext uri="{FF2B5EF4-FFF2-40B4-BE49-F238E27FC236}">
                <a16:creationId xmlns:a16="http://schemas.microsoft.com/office/drawing/2014/main" id="{F6737083-A012-1045-8F6A-7CD2544DF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00" y="151248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9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17575E9-F905-2343-A2A5-4742EAD59B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7" name="直線接點 10">
            <a:extLst>
              <a:ext uri="{FF2B5EF4-FFF2-40B4-BE49-F238E27FC236}">
                <a16:creationId xmlns:a16="http://schemas.microsoft.com/office/drawing/2014/main" id="{F7757B40-E1B8-5649-8450-976C1396F299}"/>
              </a:ext>
            </a:extLst>
          </p:cNvPr>
          <p:cNvCxnSpPr>
            <a:cxnSpLocks/>
          </p:cNvCxnSpPr>
          <p:nvPr/>
        </p:nvCxnSpPr>
        <p:spPr>
          <a:xfrm>
            <a:off x="4292356" y="1144511"/>
            <a:ext cx="0" cy="450000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11">
            <a:extLst>
              <a:ext uri="{FF2B5EF4-FFF2-40B4-BE49-F238E27FC236}">
                <a16:creationId xmlns:a16="http://schemas.microsoft.com/office/drawing/2014/main" id="{52003BE9-30D8-C845-B149-A6E898A225CE}"/>
              </a:ext>
            </a:extLst>
          </p:cNvPr>
          <p:cNvCxnSpPr>
            <a:cxnSpLocks/>
          </p:cNvCxnSpPr>
          <p:nvPr/>
        </p:nvCxnSpPr>
        <p:spPr>
          <a:xfrm>
            <a:off x="4564530" y="2127575"/>
            <a:ext cx="6559686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801B615-CD37-9842-9DE4-2929A4DC5CBC}"/>
              </a:ext>
            </a:extLst>
          </p:cNvPr>
          <p:cNvSpPr/>
          <p:nvPr/>
        </p:nvSpPr>
        <p:spPr>
          <a:xfrm>
            <a:off x="4683303" y="2263553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管理权限细分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C0658F-CCBF-B948-B0B0-BF15093AFF13}"/>
              </a:ext>
            </a:extLst>
          </p:cNvPr>
          <p:cNvSpPr/>
          <p:nvPr/>
        </p:nvSpPr>
        <p:spPr>
          <a:xfrm>
            <a:off x="4683303" y="4062680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高危事件 </a:t>
            </a:r>
            <a:r>
              <a:rPr lang="en-US" altLang="zh-CN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Slack</a:t>
            </a: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通知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1CF73B4-B282-984F-ACD9-6285EC4FBF90}"/>
              </a:ext>
            </a:extLst>
          </p:cNvPr>
          <p:cNvSpPr/>
          <p:nvPr/>
        </p:nvSpPr>
        <p:spPr>
          <a:xfrm>
            <a:off x="4597400" y="734218"/>
            <a:ext cx="4879109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预警机制</a:t>
            </a:r>
            <a:r>
              <a:rPr lang="en-US" altLang="zh-CN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</a:t>
            </a:r>
            <a:endParaRPr lang="zh-TW" altLang="en-US" sz="5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93FD2A1-F407-1C42-92F0-FC23691C13AD}"/>
              </a:ext>
            </a:extLst>
          </p:cNvPr>
          <p:cNvSpPr/>
          <p:nvPr/>
        </p:nvSpPr>
        <p:spPr>
          <a:xfrm>
            <a:off x="4683303" y="3210507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安全日志</a:t>
            </a:r>
            <a:endParaRPr lang="zh-TW" altLang="en-US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F7E1A2-7D22-5847-A951-93A5526C5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879" y="2105497"/>
            <a:ext cx="2466503" cy="24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100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橢圓 16">
            <a:extLst>
              <a:ext uri="{FF2B5EF4-FFF2-40B4-BE49-F238E27FC236}">
                <a16:creationId xmlns:a16="http://schemas.microsoft.com/office/drawing/2014/main" id="{CFA0CD9B-1D30-A840-AAFA-0123ABFAC936}"/>
              </a:ext>
            </a:extLst>
          </p:cNvPr>
          <p:cNvSpPr/>
          <p:nvPr/>
        </p:nvSpPr>
        <p:spPr>
          <a:xfrm>
            <a:off x="1563993" y="2306848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C67320A4-A9A3-134D-B2E0-03A84200B82C}"/>
              </a:ext>
            </a:extLst>
          </p:cNvPr>
          <p:cNvSpPr/>
          <p:nvPr/>
        </p:nvSpPr>
        <p:spPr>
          <a:xfrm>
            <a:off x="5026723" y="2306848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C1AED82E-1AC2-5E44-83D5-E17F9735EF86}"/>
              </a:ext>
            </a:extLst>
          </p:cNvPr>
          <p:cNvSpPr/>
          <p:nvPr/>
        </p:nvSpPr>
        <p:spPr>
          <a:xfrm>
            <a:off x="8489453" y="2306848"/>
            <a:ext cx="2137809" cy="2089378"/>
          </a:xfrm>
          <a:prstGeom prst="ellipse">
            <a:avLst/>
          </a:prstGeom>
          <a:noFill/>
          <a:ln w="57150">
            <a:solidFill>
              <a:srgbClr val="43C083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3C083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3F34F6E-5B6A-8F4C-BD18-7ABD4A2DF718}"/>
              </a:ext>
            </a:extLst>
          </p:cNvPr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E22A77-E1D3-194C-8144-12ADE06CC9F7}"/>
              </a:ext>
            </a:extLst>
          </p:cNvPr>
          <p:cNvSpPr/>
          <p:nvPr/>
        </p:nvSpPr>
        <p:spPr>
          <a:xfrm>
            <a:off x="287731" y="4385672"/>
            <a:ext cx="11616538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用户行为评级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E75196B-7673-9A48-A961-69281200F0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080959B5-3250-A041-B6A2-90B554BA409C}"/>
              </a:ext>
            </a:extLst>
          </p:cNvPr>
          <p:cNvSpPr/>
          <p:nvPr/>
        </p:nvSpPr>
        <p:spPr>
          <a:xfrm>
            <a:off x="4533900" y="1066800"/>
            <a:ext cx="1041400" cy="1079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線接點 10">
            <a:extLst>
              <a:ext uri="{FF2B5EF4-FFF2-40B4-BE49-F238E27FC236}">
                <a16:creationId xmlns:a16="http://schemas.microsoft.com/office/drawing/2014/main" id="{2E1FD577-28E2-D446-A902-4D1867B1C05F}"/>
              </a:ext>
            </a:extLst>
          </p:cNvPr>
          <p:cNvCxnSpPr>
            <a:cxnSpLocks/>
          </p:cNvCxnSpPr>
          <p:nvPr/>
        </p:nvCxnSpPr>
        <p:spPr>
          <a:xfrm>
            <a:off x="1272048" y="4144984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0FDA74D1-1899-0449-A348-5621814EC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784" y="1328447"/>
            <a:ext cx="2540000" cy="25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621B05-323B-194B-9B62-B227F2BDF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820" y="1923414"/>
            <a:ext cx="749300" cy="74930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4F2E2625-2928-684B-9021-038E5F69558E}"/>
              </a:ext>
            </a:extLst>
          </p:cNvPr>
          <p:cNvSpPr/>
          <p:nvPr/>
        </p:nvSpPr>
        <p:spPr>
          <a:xfrm>
            <a:off x="7006461" y="1352519"/>
            <a:ext cx="747216" cy="747216"/>
          </a:xfrm>
          <a:prstGeom prst="ellipse">
            <a:avLst/>
          </a:prstGeom>
          <a:solidFill>
            <a:schemeClr val="bg1"/>
          </a:solidFill>
          <a:ln w="50800">
            <a:solidFill>
              <a:srgbClr val="7070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B7E8D3-B61D-A24E-9C31-0BD1FBCD21FB}"/>
              </a:ext>
            </a:extLst>
          </p:cNvPr>
          <p:cNvSpPr/>
          <p:nvPr/>
        </p:nvSpPr>
        <p:spPr>
          <a:xfrm>
            <a:off x="7173845" y="1548646"/>
            <a:ext cx="298867" cy="336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>
                <a:solidFill>
                  <a:srgbClr val="707070"/>
                </a:solidFill>
              </a:rPr>
              <a:t>B</a:t>
            </a:r>
            <a:endParaRPr kumimoji="1" lang="zh-CN" altLang="en-US" sz="3600" dirty="0">
              <a:solidFill>
                <a:srgbClr val="70707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6321580-E2A7-F44E-93BE-DB7572AF1FC9}"/>
              </a:ext>
            </a:extLst>
          </p:cNvPr>
          <p:cNvSpPr/>
          <p:nvPr/>
        </p:nvSpPr>
        <p:spPr>
          <a:xfrm>
            <a:off x="7171702" y="1341736"/>
            <a:ext cx="767476" cy="608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rgbClr val="707070"/>
                </a:solidFill>
              </a:rPr>
              <a:t>+</a:t>
            </a:r>
            <a:endParaRPr kumimoji="1" lang="zh-CN" altLang="en-US" sz="2400" b="1" dirty="0">
              <a:solidFill>
                <a:srgbClr val="7070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237470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3F34F6E-5B6A-8F4C-BD18-7ABD4A2DF718}"/>
              </a:ext>
            </a:extLst>
          </p:cNvPr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E75196B-7673-9A48-A961-69281200F0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15" name="直線接點 10">
            <a:extLst>
              <a:ext uri="{FF2B5EF4-FFF2-40B4-BE49-F238E27FC236}">
                <a16:creationId xmlns:a16="http://schemas.microsoft.com/office/drawing/2014/main" id="{D7750565-FDDB-FD4B-96B3-81877720DF1E}"/>
              </a:ext>
            </a:extLst>
          </p:cNvPr>
          <p:cNvCxnSpPr>
            <a:cxnSpLocks/>
          </p:cNvCxnSpPr>
          <p:nvPr/>
        </p:nvCxnSpPr>
        <p:spPr>
          <a:xfrm>
            <a:off x="4292356" y="1144511"/>
            <a:ext cx="0" cy="450000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1">
            <a:extLst>
              <a:ext uri="{FF2B5EF4-FFF2-40B4-BE49-F238E27FC236}">
                <a16:creationId xmlns:a16="http://schemas.microsoft.com/office/drawing/2014/main" id="{A62E761C-D32B-5B4C-81DE-7176610CD958}"/>
              </a:ext>
            </a:extLst>
          </p:cNvPr>
          <p:cNvCxnSpPr>
            <a:cxnSpLocks/>
          </p:cNvCxnSpPr>
          <p:nvPr/>
        </p:nvCxnSpPr>
        <p:spPr>
          <a:xfrm>
            <a:off x="4564530" y="2127575"/>
            <a:ext cx="6559686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CE2F57DA-46E8-E24B-9FDA-1ECA507BF0C9}"/>
              </a:ext>
            </a:extLst>
          </p:cNvPr>
          <p:cNvSpPr/>
          <p:nvPr/>
        </p:nvSpPr>
        <p:spPr>
          <a:xfrm>
            <a:off x="4683303" y="2263553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影响正常用户的参与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5BD3CB6-33F0-7040-9A18-08A0C8B6EB77}"/>
              </a:ext>
            </a:extLst>
          </p:cNvPr>
          <p:cNvSpPr/>
          <p:nvPr/>
        </p:nvSpPr>
        <p:spPr>
          <a:xfrm>
            <a:off x="4683303" y="3211739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无法贡献价值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8FE53C2-37D0-D34D-9BAF-04721BC6DB89}"/>
              </a:ext>
            </a:extLst>
          </p:cNvPr>
          <p:cNvSpPr/>
          <p:nvPr/>
        </p:nvSpPr>
        <p:spPr>
          <a:xfrm>
            <a:off x="4444047" y="832430"/>
            <a:ext cx="6059555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防止损失</a:t>
            </a:r>
            <a:r>
              <a:rPr lang="en-US" altLang="zh-CN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羊毛党</a:t>
            </a:r>
            <a:endParaRPr lang="zh-TW" altLang="en-US" sz="5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A4E02DE-F892-164C-97EB-4BEB16BF9233}"/>
              </a:ext>
            </a:extLst>
          </p:cNvPr>
          <p:cNvSpPr/>
          <p:nvPr/>
        </p:nvSpPr>
        <p:spPr>
          <a:xfrm>
            <a:off x="4683303" y="4159924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预警系统</a:t>
            </a:r>
            <a:r>
              <a:rPr lang="en-US" altLang="zh-CN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活动规则</a:t>
            </a:r>
            <a:endParaRPr lang="zh-TW" altLang="en-US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AF7B473-E7C6-EF43-8886-CCDF2688E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44" y="2131434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4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3F34F6E-5B6A-8F4C-BD18-7ABD4A2DF718}"/>
              </a:ext>
            </a:extLst>
          </p:cNvPr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E75196B-7673-9A48-A961-69281200F0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D307722-DA95-5F4E-A516-8C1D750D2092}"/>
              </a:ext>
            </a:extLst>
          </p:cNvPr>
          <p:cNvCxnSpPr>
            <a:cxnSpLocks/>
          </p:cNvCxnSpPr>
          <p:nvPr/>
        </p:nvCxnSpPr>
        <p:spPr>
          <a:xfrm>
            <a:off x="4292356" y="1144511"/>
            <a:ext cx="0" cy="450000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B9BF22E-51E4-4E44-B291-DFEA0E0E50E3}"/>
              </a:ext>
            </a:extLst>
          </p:cNvPr>
          <p:cNvCxnSpPr>
            <a:cxnSpLocks/>
          </p:cNvCxnSpPr>
          <p:nvPr/>
        </p:nvCxnSpPr>
        <p:spPr>
          <a:xfrm>
            <a:off x="4564530" y="2127575"/>
            <a:ext cx="6559686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B99580DF-F8BC-8B4B-BB37-31EAFC33767D}"/>
              </a:ext>
            </a:extLst>
          </p:cNvPr>
          <p:cNvSpPr/>
          <p:nvPr/>
        </p:nvSpPr>
        <p:spPr>
          <a:xfrm>
            <a:off x="4683303" y="2263553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用户行为评级分数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5E62FA-AA46-104F-A301-3A998A88F8B5}"/>
              </a:ext>
            </a:extLst>
          </p:cNvPr>
          <p:cNvSpPr/>
          <p:nvPr/>
        </p:nvSpPr>
        <p:spPr>
          <a:xfrm>
            <a:off x="4292356" y="745777"/>
            <a:ext cx="3060944" cy="121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反诈骗</a:t>
            </a:r>
            <a:endParaRPr lang="zh-TW" altLang="en-US" sz="5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A9304C-C819-3246-9339-5A6CF8231CC6}"/>
              </a:ext>
            </a:extLst>
          </p:cNvPr>
          <p:cNvSpPr/>
          <p:nvPr/>
        </p:nvSpPr>
        <p:spPr>
          <a:xfrm>
            <a:off x="4696003" y="3170894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诈骗风控策略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4BF86ED-C29A-524C-B9B3-AF07D4203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44" y="2032633"/>
            <a:ext cx="2540000" cy="2540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F7F55AA-9F93-E84B-AE46-EE0582FA5138}"/>
              </a:ext>
            </a:extLst>
          </p:cNvPr>
          <p:cNvSpPr/>
          <p:nvPr/>
        </p:nvSpPr>
        <p:spPr>
          <a:xfrm>
            <a:off x="4683303" y="4078235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防诈骗意识</a:t>
            </a:r>
            <a:r>
              <a:rPr lang="en-US" altLang="zh-CN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举报系统</a:t>
            </a:r>
            <a:endParaRPr lang="zh-TW" altLang="en-US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39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7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03F34F6E-5B6A-8F4C-BD18-7ABD4A2DF718}"/>
              </a:ext>
            </a:extLst>
          </p:cNvPr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E75196B-7673-9A48-A961-69281200F0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15" name="直線接點 10">
            <a:extLst>
              <a:ext uri="{FF2B5EF4-FFF2-40B4-BE49-F238E27FC236}">
                <a16:creationId xmlns:a16="http://schemas.microsoft.com/office/drawing/2014/main" id="{BDDA61CF-0732-BA42-ABD1-159D10347121}"/>
              </a:ext>
            </a:extLst>
          </p:cNvPr>
          <p:cNvCxnSpPr>
            <a:cxnSpLocks/>
          </p:cNvCxnSpPr>
          <p:nvPr/>
        </p:nvCxnSpPr>
        <p:spPr>
          <a:xfrm>
            <a:off x="4292356" y="1144511"/>
            <a:ext cx="0" cy="450000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1">
            <a:extLst>
              <a:ext uri="{FF2B5EF4-FFF2-40B4-BE49-F238E27FC236}">
                <a16:creationId xmlns:a16="http://schemas.microsoft.com/office/drawing/2014/main" id="{6313D5AF-D031-D046-9507-71AEBF99F7C0}"/>
              </a:ext>
            </a:extLst>
          </p:cNvPr>
          <p:cNvCxnSpPr>
            <a:cxnSpLocks/>
          </p:cNvCxnSpPr>
          <p:nvPr/>
        </p:nvCxnSpPr>
        <p:spPr>
          <a:xfrm>
            <a:off x="4564530" y="2127575"/>
            <a:ext cx="6559686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B64D94AC-791A-EE48-BA0E-9CB6F8FCDEFC}"/>
              </a:ext>
            </a:extLst>
          </p:cNvPr>
          <p:cNvSpPr/>
          <p:nvPr/>
        </p:nvSpPr>
        <p:spPr>
          <a:xfrm>
            <a:off x="4683303" y="2263553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数字币的匿名特性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3E8219C-DBAB-9548-AA7D-57AB709F4CDE}"/>
              </a:ext>
            </a:extLst>
          </p:cNvPr>
          <p:cNvSpPr/>
          <p:nvPr/>
        </p:nvSpPr>
        <p:spPr>
          <a:xfrm>
            <a:off x="4292356" y="745777"/>
            <a:ext cx="3060944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反洗钱</a:t>
            </a:r>
            <a:endParaRPr lang="zh-TW" altLang="en-US" sz="5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6218CF9-6437-B54C-ACAA-830A9F48B914}"/>
              </a:ext>
            </a:extLst>
          </p:cNvPr>
          <p:cNvSpPr/>
          <p:nvPr/>
        </p:nvSpPr>
        <p:spPr>
          <a:xfrm>
            <a:off x="4683303" y="3189371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洗钱风控策略</a:t>
            </a:r>
            <a:endParaRPr lang="en-US" altLang="zh-CN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3891F18-93EF-344B-9FEC-593B407CC401}"/>
              </a:ext>
            </a:extLst>
          </p:cNvPr>
          <p:cNvSpPr/>
          <p:nvPr/>
        </p:nvSpPr>
        <p:spPr>
          <a:xfrm>
            <a:off x="4670603" y="4115189"/>
            <a:ext cx="6383923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可疑用户身份验证</a:t>
            </a:r>
            <a:endParaRPr lang="zh-TW" altLang="en-US" sz="36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C3B95F0-74B9-8B47-86E6-1904AA85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52" y="2263553"/>
            <a:ext cx="2328144" cy="2328144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73C2AE3D-2F14-8142-AD93-9A7CB6759018}"/>
              </a:ext>
            </a:extLst>
          </p:cNvPr>
          <p:cNvGrpSpPr/>
          <p:nvPr/>
        </p:nvGrpSpPr>
        <p:grpSpPr>
          <a:xfrm>
            <a:off x="2892673" y="3242153"/>
            <a:ext cx="869744" cy="869744"/>
            <a:chOff x="2537948" y="1069982"/>
            <a:chExt cx="1022096" cy="1022096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C72DF184-73DF-D74E-BC7F-F61D97A4F938}"/>
                </a:ext>
              </a:extLst>
            </p:cNvPr>
            <p:cNvSpPr/>
            <p:nvPr/>
          </p:nvSpPr>
          <p:spPr>
            <a:xfrm>
              <a:off x="2537948" y="1069982"/>
              <a:ext cx="1022096" cy="1022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28F7ADDD-105A-DC41-95A8-26FBB4B5F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7948" y="1069982"/>
              <a:ext cx="1022096" cy="1022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73882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2B4EB4-3B96-EA4F-824E-6E3D604CD47D}"/>
              </a:ext>
            </a:extLst>
          </p:cNvPr>
          <p:cNvSpPr/>
          <p:nvPr/>
        </p:nvSpPr>
        <p:spPr>
          <a:xfrm>
            <a:off x="3942876" y="2916944"/>
            <a:ext cx="492172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CN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Part4.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第三方服务</a:t>
            </a:r>
            <a:endParaRPr kumimoji="0" lang="zh-TW" altLang="en-US" sz="4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17575E9-F905-2343-A2A5-4742EAD59B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838053-21F5-EA4A-862E-8A1254EBD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00" y="151688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1DE3CBC-9B22-6E44-949C-AE80DE628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44" y="3442899"/>
            <a:ext cx="2707263" cy="2707263"/>
          </a:xfrm>
          <a:prstGeom prst="rect">
            <a:avLst/>
          </a:prstGeom>
        </p:spPr>
      </p:pic>
      <p:sp>
        <p:nvSpPr>
          <p:cNvPr id="10" name="語音泡泡: 圓角矩形 8">
            <a:extLst>
              <a:ext uri="{FF2B5EF4-FFF2-40B4-BE49-F238E27FC236}">
                <a16:creationId xmlns:a16="http://schemas.microsoft.com/office/drawing/2014/main" id="{48235D37-E045-9744-A373-91219239942C}"/>
              </a:ext>
            </a:extLst>
          </p:cNvPr>
          <p:cNvSpPr/>
          <p:nvPr/>
        </p:nvSpPr>
        <p:spPr>
          <a:xfrm>
            <a:off x="497088" y="1736858"/>
            <a:ext cx="4506292" cy="1980371"/>
          </a:xfrm>
          <a:prstGeom prst="wedgeRoundRectCallout">
            <a:avLst>
              <a:gd name="adj1" fmla="val 38782"/>
              <a:gd name="adj2" fmla="val 78055"/>
              <a:gd name="adj3" fmla="val 16667"/>
            </a:avLst>
          </a:prstGeom>
          <a:noFill/>
          <a:ln w="762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6F5B6B25-F9D5-984F-A8CE-9B380226EB8A}"/>
              </a:ext>
            </a:extLst>
          </p:cNvPr>
          <p:cNvSpPr/>
          <p:nvPr/>
        </p:nvSpPr>
        <p:spPr>
          <a:xfrm>
            <a:off x="6439199" y="796413"/>
            <a:ext cx="5117075" cy="2375947"/>
          </a:xfrm>
          <a:prstGeom prst="wedgeRoundRectCallout">
            <a:avLst>
              <a:gd name="adj1" fmla="val -35597"/>
              <a:gd name="adj2" fmla="val 78420"/>
              <a:gd name="adj3" fmla="val 16667"/>
            </a:avLst>
          </a:prstGeom>
          <a:noFill/>
          <a:ln w="76200"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162446-A7DC-B746-85DE-C0090BB32FAC}"/>
              </a:ext>
            </a:extLst>
          </p:cNvPr>
          <p:cNvSpPr txBox="1"/>
          <p:nvPr/>
        </p:nvSpPr>
        <p:spPr>
          <a:xfrm>
            <a:off x="662793" y="1740710"/>
            <a:ext cx="4506292" cy="1922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TW" altLang="en-US" sz="3400" b="1" kern="0" spc="300" dirty="0">
                <a:solidFill>
                  <a:srgbClr val="4C4C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大三学生手头有 </a:t>
            </a:r>
            <a:r>
              <a:rPr lang="en-US" altLang="zh-TW" sz="3400" b="1" kern="0" spc="300" dirty="0">
                <a:solidFill>
                  <a:srgbClr val="4C4C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6000 </a:t>
            </a:r>
            <a:r>
              <a:rPr lang="zh-TW" altLang="en-US" sz="3400" b="1" kern="0" spc="300" dirty="0">
                <a:solidFill>
                  <a:srgbClr val="4C4C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元，有什么</a:t>
            </a:r>
            <a:br>
              <a:rPr lang="en-US" altLang="zh-TW" sz="3400" b="1" kern="0" spc="300" dirty="0">
                <a:solidFill>
                  <a:srgbClr val="4C4C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3400" b="1" kern="0" spc="300" dirty="0">
                <a:solidFill>
                  <a:srgbClr val="4C4C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好的理财投资建议？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1329B60-824E-9F4F-B3F9-84AA3D7DB3F3}"/>
              </a:ext>
            </a:extLst>
          </p:cNvPr>
          <p:cNvSpPr/>
          <p:nvPr/>
        </p:nvSpPr>
        <p:spPr>
          <a:xfrm>
            <a:off x="6604904" y="891779"/>
            <a:ext cx="497008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400" b="1" kern="0" spc="300" dirty="0">
                <a:solidFill>
                  <a:srgbClr val="4C4C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买比特币，保存好钱包文件，然后忘掉你有过</a:t>
            </a:r>
            <a:r>
              <a:rPr lang="en-US" altLang="zh-TW" sz="3400" b="1" kern="0" spc="300" dirty="0">
                <a:solidFill>
                  <a:srgbClr val="4C4C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6000</a:t>
            </a:r>
            <a:r>
              <a:rPr lang="zh-TW" altLang="en-US" sz="3400" b="1" kern="0" spc="300" dirty="0">
                <a:solidFill>
                  <a:srgbClr val="4C4C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元这回事。五年后再看看。</a:t>
            </a:r>
            <a:endParaRPr kumimoji="0" lang="en-US" altLang="zh-TW" sz="3400" b="1" u="none" strike="noStrike" kern="0" cap="none" spc="300" normalizeH="0" baseline="0" noProof="0" dirty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DF866BD6-17E2-8C4B-BEE8-AAB3FE2778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92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17575E9-F905-2343-A2A5-4742EAD59B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B4E5C1-815C-A04F-A16A-2B1882068F40}"/>
              </a:ext>
            </a:extLst>
          </p:cNvPr>
          <p:cNvSpPr/>
          <p:nvPr/>
        </p:nvSpPr>
        <p:spPr>
          <a:xfrm>
            <a:off x="3773811" y="267840"/>
            <a:ext cx="4643630" cy="121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55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安全审计</a:t>
            </a:r>
            <a:endParaRPr lang="zh-TW" altLang="en-US" sz="55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8E1A43-6D52-8D4C-BF60-B86B200B60F9}"/>
              </a:ext>
            </a:extLst>
          </p:cNvPr>
          <p:cNvSpPr/>
          <p:nvPr/>
        </p:nvSpPr>
        <p:spPr>
          <a:xfrm>
            <a:off x="1432625" y="4477245"/>
            <a:ext cx="240054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白盒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D992909-FAF8-1549-996A-A294D62FC30E}"/>
              </a:ext>
            </a:extLst>
          </p:cNvPr>
          <p:cNvSpPr/>
          <p:nvPr/>
        </p:nvSpPr>
        <p:spPr>
          <a:xfrm>
            <a:off x="4895355" y="4477245"/>
            <a:ext cx="240054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灰盒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291A60-6CF4-154D-AE25-41516D5E093B}"/>
              </a:ext>
            </a:extLst>
          </p:cNvPr>
          <p:cNvSpPr/>
          <p:nvPr/>
        </p:nvSpPr>
        <p:spPr>
          <a:xfrm>
            <a:off x="8358085" y="4477245"/>
            <a:ext cx="2400543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黑盒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線接點 20">
            <a:extLst>
              <a:ext uri="{FF2B5EF4-FFF2-40B4-BE49-F238E27FC236}">
                <a16:creationId xmlns:a16="http://schemas.microsoft.com/office/drawing/2014/main" id="{77900B76-C6A1-9C45-9348-844699392ABB}"/>
              </a:ext>
            </a:extLst>
          </p:cNvPr>
          <p:cNvCxnSpPr>
            <a:cxnSpLocks/>
          </p:cNvCxnSpPr>
          <p:nvPr/>
        </p:nvCxnSpPr>
        <p:spPr>
          <a:xfrm>
            <a:off x="4719484" y="1534088"/>
            <a:ext cx="2713703" cy="0"/>
          </a:xfrm>
          <a:prstGeom prst="line">
            <a:avLst/>
          </a:prstGeom>
          <a:ln w="381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23EAB63-ABCA-0444-B0EF-76792D540288}"/>
              </a:ext>
            </a:extLst>
          </p:cNvPr>
          <p:cNvSpPr/>
          <p:nvPr/>
        </p:nvSpPr>
        <p:spPr>
          <a:xfrm>
            <a:off x="9296400" y="3187700"/>
            <a:ext cx="4064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712B0B-C3A7-B341-A068-D349C657A3A6}"/>
              </a:ext>
            </a:extLst>
          </p:cNvPr>
          <p:cNvSpPr/>
          <p:nvPr/>
        </p:nvSpPr>
        <p:spPr>
          <a:xfrm>
            <a:off x="10003959" y="3849988"/>
            <a:ext cx="150470" cy="91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C4B9FD0-6BA8-BA40-A776-919E125A1C1E}"/>
              </a:ext>
            </a:extLst>
          </p:cNvPr>
          <p:cNvSpPr/>
          <p:nvPr/>
        </p:nvSpPr>
        <p:spPr>
          <a:xfrm>
            <a:off x="1739900" y="2413000"/>
            <a:ext cx="1752600" cy="1752600"/>
          </a:xfrm>
          <a:prstGeom prst="ellipse">
            <a:avLst/>
          </a:prstGeom>
          <a:solidFill>
            <a:srgbClr val="2C2C2C"/>
          </a:solidFill>
          <a:ln w="38100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2CABD31-E867-6540-A3D1-3F5EE4DAAB12}"/>
              </a:ext>
            </a:extLst>
          </p:cNvPr>
          <p:cNvSpPr/>
          <p:nvPr/>
        </p:nvSpPr>
        <p:spPr>
          <a:xfrm>
            <a:off x="5130800" y="2349500"/>
            <a:ext cx="1752600" cy="1752600"/>
          </a:xfrm>
          <a:prstGeom prst="ellipse">
            <a:avLst/>
          </a:prstGeom>
          <a:noFill/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41D8AA8-2FFF-224B-A9EB-FF33C0732B7D}"/>
              </a:ext>
            </a:extLst>
          </p:cNvPr>
          <p:cNvSpPr/>
          <p:nvPr/>
        </p:nvSpPr>
        <p:spPr>
          <a:xfrm>
            <a:off x="8585200" y="2362200"/>
            <a:ext cx="1752600" cy="1752600"/>
          </a:xfrm>
          <a:prstGeom prst="ellipse">
            <a:avLst/>
          </a:prstGeom>
          <a:noFill/>
          <a:ln w="38100">
            <a:solidFill>
              <a:srgbClr val="2C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92D0EF2-A2DF-374F-825B-26CD2F1D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200" y="2749300"/>
            <a:ext cx="1080000" cy="108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E6311E7-387D-F346-A2A5-B221BF131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500" y="2698500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0CF6616-3D4A-9D44-8092-2DE7C0451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100" y="26858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45137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8707E3B-44F0-5F4B-B9AD-056D0B339EB2}"/>
              </a:ext>
            </a:extLst>
          </p:cNvPr>
          <p:cNvGrpSpPr/>
          <p:nvPr/>
        </p:nvGrpSpPr>
        <p:grpSpPr>
          <a:xfrm>
            <a:off x="4781550" y="1707348"/>
            <a:ext cx="2628899" cy="1079500"/>
            <a:chOff x="1854200" y="2755900"/>
            <a:chExt cx="2628899" cy="10795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23D9AF-6255-2A4C-909B-96469D992A9E}"/>
                </a:ext>
              </a:extLst>
            </p:cNvPr>
            <p:cNvSpPr/>
            <p:nvPr/>
          </p:nvSpPr>
          <p:spPr>
            <a:xfrm>
              <a:off x="1854200" y="2755900"/>
              <a:ext cx="2628899" cy="1079500"/>
            </a:xfrm>
            <a:prstGeom prst="rect">
              <a:avLst/>
            </a:prstGeom>
            <a:solidFill>
              <a:srgbClr val="0E0E0E"/>
            </a:solidFill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B2BDB81-F2D3-9A42-9304-2E858687D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8349" y="2914650"/>
              <a:ext cx="2260600" cy="762000"/>
            </a:xfrm>
            <a:prstGeom prst="rect">
              <a:avLst/>
            </a:prstGeom>
          </p:spPr>
        </p:pic>
      </p:grp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5F62F50-4D8B-2942-B045-07956DE2577E}"/>
              </a:ext>
            </a:extLst>
          </p:cNvPr>
          <p:cNvCxnSpPr>
            <a:cxnSpLocks/>
          </p:cNvCxnSpPr>
          <p:nvPr/>
        </p:nvCxnSpPr>
        <p:spPr>
          <a:xfrm>
            <a:off x="1299564" y="3354761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F2ACD5F-A5E1-C045-AC52-77DDA74FC13F}"/>
              </a:ext>
            </a:extLst>
          </p:cNvPr>
          <p:cNvSpPr txBox="1"/>
          <p:nvPr/>
        </p:nvSpPr>
        <p:spPr>
          <a:xfrm>
            <a:off x="287731" y="3730576"/>
            <a:ext cx="11616538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慢雾科技：智能合约安全、</a:t>
            </a:r>
            <a:r>
              <a:rPr lang="en-US" altLang="zh-CN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0day 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通报等</a:t>
            </a:r>
            <a:endParaRPr lang="en-US" altLang="zh-CN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941135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sp>
        <p:nvSpPr>
          <p:cNvPr id="9" name="文字方塊 11">
            <a:extLst>
              <a:ext uri="{FF2B5EF4-FFF2-40B4-BE49-F238E27FC236}">
                <a16:creationId xmlns:a16="http://schemas.microsoft.com/office/drawing/2014/main" id="{764344FF-46DB-0B4C-AEB1-EDC3914719B6}"/>
              </a:ext>
            </a:extLst>
          </p:cNvPr>
          <p:cNvSpPr txBox="1"/>
          <p:nvPr/>
        </p:nvSpPr>
        <p:spPr>
          <a:xfrm>
            <a:off x="287731" y="3730576"/>
            <a:ext cx="11616538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赏金计划：借助群众的力量</a:t>
            </a:r>
            <a:endParaRPr lang="en-US" altLang="zh-CN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27ADACD-5C5F-A442-B8C7-442EA6DF9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0325" y="1069558"/>
            <a:ext cx="1911350" cy="191135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7DCC194-202E-204D-8DB2-099E2FC86615}"/>
              </a:ext>
            </a:extLst>
          </p:cNvPr>
          <p:cNvCxnSpPr>
            <a:cxnSpLocks/>
          </p:cNvCxnSpPr>
          <p:nvPr/>
        </p:nvCxnSpPr>
        <p:spPr>
          <a:xfrm>
            <a:off x="1299564" y="3354761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07388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01D980-48BF-B54D-8278-831AEC443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1599" y="1870161"/>
            <a:ext cx="3588802" cy="1417577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1A1420B-A535-4944-AD4D-0A4153501DC6}"/>
              </a:ext>
            </a:extLst>
          </p:cNvPr>
          <p:cNvCxnSpPr>
            <a:cxnSpLocks/>
          </p:cNvCxnSpPr>
          <p:nvPr/>
        </p:nvCxnSpPr>
        <p:spPr>
          <a:xfrm>
            <a:off x="1299564" y="3354761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FEE518D-D3D2-4349-B8F0-0468812FD507}"/>
              </a:ext>
            </a:extLst>
          </p:cNvPr>
          <p:cNvSpPr txBox="1"/>
          <p:nvPr/>
        </p:nvSpPr>
        <p:spPr>
          <a:xfrm>
            <a:off x="287731" y="3730576"/>
            <a:ext cx="11616538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Sqreen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WAF </a:t>
            </a: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定制化防御</a:t>
            </a:r>
            <a:endParaRPr lang="en-US" altLang="zh-CN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5022019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B7F8226-12DD-1D47-A33B-E954E33F5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7330" y="1454856"/>
            <a:ext cx="3901856" cy="1813836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E521F41-06BA-2547-98F7-BCEEAD73316A}"/>
              </a:ext>
            </a:extLst>
          </p:cNvPr>
          <p:cNvCxnSpPr>
            <a:cxnSpLocks/>
          </p:cNvCxnSpPr>
          <p:nvPr/>
        </p:nvCxnSpPr>
        <p:spPr>
          <a:xfrm>
            <a:off x="1299564" y="3354761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EFC90A-4E5B-684C-91DC-CFE66897CA4B}"/>
              </a:ext>
            </a:extLst>
          </p:cNvPr>
          <p:cNvSpPr txBox="1"/>
          <p:nvPr/>
        </p:nvSpPr>
        <p:spPr>
          <a:xfrm>
            <a:off x="287731" y="3730576"/>
            <a:ext cx="11616538" cy="988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极验科技：行为验证</a:t>
            </a:r>
            <a:endParaRPr lang="en-US" altLang="zh-CN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774964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EFC90A-4E5B-684C-91DC-CFE66897CA4B}"/>
              </a:ext>
            </a:extLst>
          </p:cNvPr>
          <p:cNvSpPr txBox="1"/>
          <p:nvPr/>
        </p:nvSpPr>
        <p:spPr>
          <a:xfrm>
            <a:off x="287731" y="2805437"/>
            <a:ext cx="11616538" cy="121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55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lang="en-US" altLang="zh-CN" sz="55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711064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288E99-CD2B-A846-869B-177D17E69FC8}"/>
              </a:ext>
            </a:extLst>
          </p:cNvPr>
          <p:cNvSpPr/>
          <p:nvPr/>
        </p:nvSpPr>
        <p:spPr>
          <a:xfrm>
            <a:off x="1081548" y="2780783"/>
            <a:ext cx="10028904" cy="124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0" lang="en-US" altLang="zh-CN" sz="55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FAQ</a:t>
            </a:r>
            <a:endParaRPr kumimoji="0" lang="zh-TW" altLang="en-US" sz="55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03059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33BD9F-4263-2E47-A6EC-F80FE749E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392" y="697172"/>
            <a:ext cx="2324853" cy="23248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7" name="直線接點 10">
            <a:extLst>
              <a:ext uri="{FF2B5EF4-FFF2-40B4-BE49-F238E27FC236}">
                <a16:creationId xmlns:a16="http://schemas.microsoft.com/office/drawing/2014/main" id="{BD448E2E-51C5-6B49-9E85-9EB9A49DA50E}"/>
              </a:ext>
            </a:extLst>
          </p:cNvPr>
          <p:cNvCxnSpPr>
            <a:cxnSpLocks/>
          </p:cNvCxnSpPr>
          <p:nvPr/>
        </p:nvCxnSpPr>
        <p:spPr>
          <a:xfrm>
            <a:off x="1272048" y="3421084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8FC0155-FBC4-F549-A15E-3B58693ECF47}"/>
              </a:ext>
            </a:extLst>
          </p:cNvPr>
          <p:cNvSpPr/>
          <p:nvPr/>
        </p:nvSpPr>
        <p:spPr>
          <a:xfrm>
            <a:off x="1386536" y="3624843"/>
            <a:ext cx="9224209" cy="78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Xdite</a:t>
            </a:r>
            <a:r>
              <a:rPr lang="en-US" altLang="zh-TW" sz="3400" b="1" kern="0" dirty="0">
                <a:solidFill>
                  <a:srgbClr val="43C08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altLang="zh-CN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lang="zh-TW" altLang="en-US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运营交易所的安全挑战</a:t>
            </a:r>
            <a:r>
              <a:rPr lang="en-US" altLang="zh-TW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lang="zh-TW" altLang="en-US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系列文章</a:t>
            </a:r>
            <a:endParaRPr kumimoji="0" lang="zh-TW" altLang="en-US" sz="3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F4F91C-E8CB-1048-8953-9072064C076F}"/>
              </a:ext>
            </a:extLst>
          </p:cNvPr>
          <p:cNvSpPr/>
          <p:nvPr/>
        </p:nvSpPr>
        <p:spPr>
          <a:xfrm>
            <a:off x="1386537" y="4604397"/>
            <a:ext cx="7947398" cy="802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3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Sqreen : OTCBTC Case Study</a:t>
            </a:r>
            <a:endParaRPr kumimoji="0" lang="zh-TW" altLang="en-US" sz="3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35569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9441A07-C027-7C4C-9837-37DA553905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562E96B-2BAE-2D45-B1CF-EA333E5E2E34}"/>
              </a:ext>
            </a:extLst>
          </p:cNvPr>
          <p:cNvSpPr/>
          <p:nvPr/>
        </p:nvSpPr>
        <p:spPr>
          <a:xfrm>
            <a:off x="287731" y="417829"/>
            <a:ext cx="11584758" cy="121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0" lang="zh-CN" alt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加入高速迭代的世界</a:t>
            </a:r>
            <a:endParaRPr kumimoji="0" lang="zh-TW" altLang="en-US" sz="55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85C2C9-B0B2-9C41-8587-8EC532037E7E}"/>
              </a:ext>
            </a:extLst>
          </p:cNvPr>
          <p:cNvSpPr/>
          <p:nvPr/>
        </p:nvSpPr>
        <p:spPr>
          <a:xfrm>
            <a:off x="2866710" y="1461134"/>
            <a:ext cx="6458579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40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hr@otcbtc.com</a:t>
            </a:r>
            <a:endParaRPr kumimoji="0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6A4239-D519-5D4B-9664-DF916563B6C8}"/>
              </a:ext>
            </a:extLst>
          </p:cNvPr>
          <p:cNvSpPr/>
          <p:nvPr/>
        </p:nvSpPr>
        <p:spPr>
          <a:xfrm>
            <a:off x="1408195" y="3430337"/>
            <a:ext cx="9637341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资深后端工程师（</a:t>
            </a:r>
            <a:r>
              <a:rPr lang="en-US" altLang="zh-CN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</a:t>
            </a: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0" lang="zh-TW" altLang="en-US" sz="360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564369-E22F-7A4D-9364-08EBF05D883D}"/>
              </a:ext>
            </a:extLst>
          </p:cNvPr>
          <p:cNvSpPr/>
          <p:nvPr/>
        </p:nvSpPr>
        <p:spPr>
          <a:xfrm>
            <a:off x="1408195" y="4481390"/>
            <a:ext cx="9637341" cy="8254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资深后端工程师（</a:t>
            </a:r>
            <a:r>
              <a:rPr lang="en-US" altLang="zh-CN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Application</a:t>
            </a:r>
            <a:r>
              <a:rPr lang="zh-CN" altLang="en-US" sz="36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kumimoji="0" lang="zh-TW" altLang="en-US" sz="3600" b="1" i="0" u="none" strike="noStrike" kern="0" cap="none" spc="0" normalizeH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8073787-D50E-F64E-B231-D926E6FE7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2635" y="850083"/>
            <a:ext cx="1444287" cy="1444287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A2CC809-18B4-C74A-9CBC-631291A083B8}"/>
              </a:ext>
            </a:extLst>
          </p:cNvPr>
          <p:cNvCxnSpPr>
            <a:cxnSpLocks/>
          </p:cNvCxnSpPr>
          <p:nvPr/>
        </p:nvCxnSpPr>
        <p:spPr>
          <a:xfrm>
            <a:off x="1313611" y="2932712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524455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288E99-CD2B-A846-869B-177D17E69FC8}"/>
              </a:ext>
            </a:extLst>
          </p:cNvPr>
          <p:cNvSpPr/>
          <p:nvPr/>
        </p:nvSpPr>
        <p:spPr>
          <a:xfrm>
            <a:off x="1081548" y="2488235"/>
            <a:ext cx="10028904" cy="124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kumimoji="0" lang="zh-CN" altLang="en-US" sz="55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谢谢聆听</a:t>
            </a:r>
            <a:endParaRPr kumimoji="0" lang="zh-TW" altLang="en-US" sz="55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4266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699526-22CD-5145-B471-4980761BB8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2278" r="9724"/>
          <a:stretch/>
        </p:blipFill>
        <p:spPr>
          <a:xfrm>
            <a:off x="463826" y="1168400"/>
            <a:ext cx="11176930" cy="458343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42A078-6B58-254F-B1A7-E23344A48AA3}"/>
              </a:ext>
            </a:extLst>
          </p:cNvPr>
          <p:cNvSpPr/>
          <p:nvPr/>
        </p:nvSpPr>
        <p:spPr>
          <a:xfrm>
            <a:off x="340739" y="3281224"/>
            <a:ext cx="2961861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6000</a:t>
            </a: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</a:t>
            </a:r>
            <a:endParaRPr kumimoji="0" lang="zh-TW" altLang="en-US" sz="5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B8C318-230C-0440-B4DC-0E74FF26A61F}"/>
              </a:ext>
            </a:extLst>
          </p:cNvPr>
          <p:cNvSpPr/>
          <p:nvPr/>
        </p:nvSpPr>
        <p:spPr>
          <a:xfrm>
            <a:off x="9354234" y="3540884"/>
            <a:ext cx="2673122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1260</a:t>
            </a: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</a:t>
            </a:r>
            <a:endParaRPr kumimoji="0" lang="zh-TW" altLang="en-US" sz="5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FD1BC9C-2A24-E94F-BA28-64A2BCE32799}"/>
              </a:ext>
            </a:extLst>
          </p:cNvPr>
          <p:cNvSpPr/>
          <p:nvPr/>
        </p:nvSpPr>
        <p:spPr>
          <a:xfrm>
            <a:off x="552726" y="4321447"/>
            <a:ext cx="294564" cy="303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491CF42-FAAE-EE4A-BC45-7F49C7195BAA}"/>
              </a:ext>
            </a:extLst>
          </p:cNvPr>
          <p:cNvSpPr/>
          <p:nvPr/>
        </p:nvSpPr>
        <p:spPr>
          <a:xfrm>
            <a:off x="11360426" y="3407047"/>
            <a:ext cx="294564" cy="303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96CA3DC-1CA1-3A4E-84FA-E56F123F126F}"/>
              </a:ext>
            </a:extLst>
          </p:cNvPr>
          <p:cNvSpPr/>
          <p:nvPr/>
        </p:nvSpPr>
        <p:spPr>
          <a:xfrm>
            <a:off x="7523615" y="4284704"/>
            <a:ext cx="294564" cy="303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DD2263-D651-B54A-AE27-84789D434A25}"/>
              </a:ext>
            </a:extLst>
          </p:cNvPr>
          <p:cNvSpPr/>
          <p:nvPr/>
        </p:nvSpPr>
        <p:spPr>
          <a:xfrm>
            <a:off x="6928544" y="2994107"/>
            <a:ext cx="1808307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87</a:t>
            </a: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</a:t>
            </a:r>
            <a:endParaRPr kumimoji="0" lang="zh-TW" altLang="en-US" sz="5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4FF251E-245D-8247-BB99-111F406DBF3C}"/>
              </a:ext>
            </a:extLst>
          </p:cNvPr>
          <p:cNvSpPr/>
          <p:nvPr/>
        </p:nvSpPr>
        <p:spPr>
          <a:xfrm>
            <a:off x="9709426" y="1641747"/>
            <a:ext cx="294564" cy="3035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7AE5A2-B625-0547-B91B-6CDD32CABAA9}"/>
              </a:ext>
            </a:extLst>
          </p:cNvPr>
          <p:cNvSpPr/>
          <p:nvPr/>
        </p:nvSpPr>
        <p:spPr>
          <a:xfrm>
            <a:off x="8628304" y="525641"/>
            <a:ext cx="2751372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3880</a:t>
            </a:r>
            <a:r>
              <a:rPr lang="zh-CN" altLang="en-US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</a:t>
            </a:r>
            <a:endParaRPr kumimoji="0" lang="zh-TW" altLang="en-US" sz="5400" b="1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259497C-FECC-094D-B65D-7DB8DFA009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8804308-6D88-6E46-8A99-D22D5E3D2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904" y="1193613"/>
            <a:ext cx="5258462" cy="44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910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5" grpId="0" animBg="1"/>
      <p:bldP spid="16" grpId="0"/>
      <p:bldP spid="17" grpId="0" animBg="1"/>
      <p:bldP spid="18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CDC227-5280-AB41-96F0-683DB116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1" y="1615989"/>
            <a:ext cx="7289800" cy="1847415"/>
          </a:xfrm>
          <a:prstGeom prst="rect">
            <a:avLst/>
          </a:prstGeom>
        </p:spPr>
      </p:pic>
      <p:cxnSp>
        <p:nvCxnSpPr>
          <p:cNvPr id="7" name="直線接點 10">
            <a:extLst>
              <a:ext uri="{FF2B5EF4-FFF2-40B4-BE49-F238E27FC236}">
                <a16:creationId xmlns:a16="http://schemas.microsoft.com/office/drawing/2014/main" id="{114B8FA9-F67C-CA49-9C1F-718615D16C1F}"/>
              </a:ext>
            </a:extLst>
          </p:cNvPr>
          <p:cNvCxnSpPr>
            <a:cxnSpLocks/>
          </p:cNvCxnSpPr>
          <p:nvPr/>
        </p:nvCxnSpPr>
        <p:spPr>
          <a:xfrm>
            <a:off x="1272048" y="4144984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4889334-329A-F046-9D4A-82C7A0F39EE7}"/>
              </a:ext>
            </a:extLst>
          </p:cNvPr>
          <p:cNvSpPr/>
          <p:nvPr/>
        </p:nvSpPr>
        <p:spPr>
          <a:xfrm>
            <a:off x="3467613" y="4186077"/>
            <a:ext cx="5307576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区块链资产交易平台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72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10" name="圖片 2">
            <a:extLst>
              <a:ext uri="{FF2B5EF4-FFF2-40B4-BE49-F238E27FC236}">
                <a16:creationId xmlns:a16="http://schemas.microsoft.com/office/drawing/2014/main" id="{616A53E9-1F3F-F54F-B504-8CF70E89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744" y="621438"/>
            <a:ext cx="4328511" cy="1096951"/>
          </a:xfrm>
          <a:prstGeom prst="rect">
            <a:avLst/>
          </a:prstGeom>
        </p:spPr>
      </p:pic>
      <p:sp>
        <p:nvSpPr>
          <p:cNvPr id="11" name="橢圓 3">
            <a:extLst>
              <a:ext uri="{FF2B5EF4-FFF2-40B4-BE49-F238E27FC236}">
                <a16:creationId xmlns:a16="http://schemas.microsoft.com/office/drawing/2014/main" id="{6D077CFC-955F-C244-BD81-824A73786265}"/>
              </a:ext>
            </a:extLst>
          </p:cNvPr>
          <p:cNvSpPr/>
          <p:nvPr/>
        </p:nvSpPr>
        <p:spPr>
          <a:xfrm>
            <a:off x="1898130" y="3259407"/>
            <a:ext cx="1625600" cy="1625600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6">
            <a:extLst>
              <a:ext uri="{FF2B5EF4-FFF2-40B4-BE49-F238E27FC236}">
                <a16:creationId xmlns:a16="http://schemas.microsoft.com/office/drawing/2014/main" id="{AB1FFDFF-BCF0-3F4A-8084-D0037C624EC7}"/>
              </a:ext>
            </a:extLst>
          </p:cNvPr>
          <p:cNvSpPr/>
          <p:nvPr/>
        </p:nvSpPr>
        <p:spPr>
          <a:xfrm>
            <a:off x="8469448" y="3247048"/>
            <a:ext cx="1625600" cy="1625600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8B4F1F-7DCF-804C-AB53-5B53A2B011BC}"/>
              </a:ext>
            </a:extLst>
          </p:cNvPr>
          <p:cNvSpPr/>
          <p:nvPr/>
        </p:nvSpPr>
        <p:spPr>
          <a:xfrm>
            <a:off x="1649744" y="5029902"/>
            <a:ext cx="2122372" cy="78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3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场外交易</a:t>
            </a:r>
            <a:endParaRPr kumimoji="0" lang="en-US" altLang="zh-TW" sz="3400" b="1" u="none" strike="noStrike" kern="0" cap="none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9DB7F05-3FA7-D343-AF31-101104FA6988}"/>
              </a:ext>
            </a:extLst>
          </p:cNvPr>
          <p:cNvSpPr/>
          <p:nvPr/>
        </p:nvSpPr>
        <p:spPr>
          <a:xfrm>
            <a:off x="8310828" y="5029902"/>
            <a:ext cx="1942839" cy="78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3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抵押借贷</a:t>
            </a:r>
            <a:endParaRPr kumimoji="0" lang="en-US" altLang="zh-TW" sz="3400" b="1" u="none" strike="noStrike" kern="0" cap="none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直線接點 13">
            <a:extLst>
              <a:ext uri="{FF2B5EF4-FFF2-40B4-BE49-F238E27FC236}">
                <a16:creationId xmlns:a16="http://schemas.microsoft.com/office/drawing/2014/main" id="{13DB75BB-464D-1749-A939-D466CA9E573D}"/>
              </a:ext>
            </a:extLst>
          </p:cNvPr>
          <p:cNvCxnSpPr>
            <a:cxnSpLocks/>
          </p:cNvCxnSpPr>
          <p:nvPr/>
        </p:nvCxnSpPr>
        <p:spPr>
          <a:xfrm>
            <a:off x="6096000" y="1866900"/>
            <a:ext cx="0" cy="1392507"/>
          </a:xfrm>
          <a:prstGeom prst="line">
            <a:avLst/>
          </a:prstGeom>
          <a:ln w="38100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77FFF31-D6D9-C948-91B2-459789C85688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2710930" y="2636829"/>
            <a:ext cx="3395610" cy="622577"/>
          </a:xfrm>
          <a:prstGeom prst="bentConnector2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8">
            <a:extLst>
              <a:ext uri="{FF2B5EF4-FFF2-40B4-BE49-F238E27FC236}">
                <a16:creationId xmlns:a16="http://schemas.microsoft.com/office/drawing/2014/main" id="{942A984A-EF6F-F149-B2CC-98C3E678332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085461" y="2636829"/>
            <a:ext cx="3196787" cy="610219"/>
          </a:xfrm>
          <a:prstGeom prst="bentConnector2">
            <a:avLst/>
          </a:prstGeom>
          <a:ln w="381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5AE58FE3-6ABE-3547-AE20-004E27131861}"/>
              </a:ext>
            </a:extLst>
          </p:cNvPr>
          <p:cNvSpPr/>
          <p:nvPr/>
        </p:nvSpPr>
        <p:spPr>
          <a:xfrm>
            <a:off x="8877300" y="3348873"/>
            <a:ext cx="880629" cy="121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zh-CN" altLang="en-US" sz="5500" b="1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借</a:t>
            </a:r>
            <a:endParaRPr kumimoji="0" lang="en-US" altLang="zh-TW" sz="5500" b="1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3ABE37-3D45-5348-B73A-749D0993FB3E}"/>
              </a:ext>
            </a:extLst>
          </p:cNvPr>
          <p:cNvSpPr/>
          <p:nvPr/>
        </p:nvSpPr>
        <p:spPr>
          <a:xfrm>
            <a:off x="2278236" y="3391252"/>
            <a:ext cx="865389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zh-Hant" altLang="en-US" sz="5500" b="1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法</a:t>
            </a:r>
            <a:endParaRPr kumimoji="0" lang="en-US" altLang="zh-TW" sz="5500" b="1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橢圓 3">
            <a:extLst>
              <a:ext uri="{FF2B5EF4-FFF2-40B4-BE49-F238E27FC236}">
                <a16:creationId xmlns:a16="http://schemas.microsoft.com/office/drawing/2014/main" id="{AB43F6C0-7E43-984B-82CA-888031FB88DC}"/>
              </a:ext>
            </a:extLst>
          </p:cNvPr>
          <p:cNvSpPr/>
          <p:nvPr/>
        </p:nvSpPr>
        <p:spPr>
          <a:xfrm>
            <a:off x="5234589" y="3247048"/>
            <a:ext cx="1625600" cy="1625600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94C3C18-CD87-3C45-AFAD-7C4A01577000}"/>
              </a:ext>
            </a:extLst>
          </p:cNvPr>
          <p:cNvSpPr/>
          <p:nvPr/>
        </p:nvSpPr>
        <p:spPr>
          <a:xfrm>
            <a:off x="5673845" y="3378892"/>
            <a:ext cx="865389" cy="121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zh-CN" altLang="en-US" sz="5500" b="1" u="none" strike="noStrike" kern="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</a:t>
            </a:r>
            <a:endParaRPr kumimoji="0" lang="en-US" altLang="zh-TW" sz="5500" b="1" u="none" strike="noStrike" kern="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BA9803-948D-BE49-84BA-8752FC0F4ADF}"/>
              </a:ext>
            </a:extLst>
          </p:cNvPr>
          <p:cNvSpPr/>
          <p:nvPr/>
        </p:nvSpPr>
        <p:spPr>
          <a:xfrm>
            <a:off x="5045353" y="5029902"/>
            <a:ext cx="2122372" cy="784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3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币币</a:t>
            </a:r>
            <a:r>
              <a:rPr lang="zh-Hant" altLang="en-US" sz="3400" b="1" kern="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交易</a:t>
            </a:r>
            <a:endParaRPr lang="en-US" altLang="zh-TW" sz="3400" b="1" kern="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908199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C9B3C74-0EA6-A645-BC69-195E6E027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0"/>
          <a:stretch/>
        </p:blipFill>
        <p:spPr>
          <a:xfrm>
            <a:off x="3424929" y="642595"/>
            <a:ext cx="5558237" cy="3106537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46BE8A9-2927-6F45-A95A-AD27412A612A}"/>
              </a:ext>
            </a:extLst>
          </p:cNvPr>
          <p:cNvSpPr/>
          <p:nvPr/>
        </p:nvSpPr>
        <p:spPr>
          <a:xfrm>
            <a:off x="1957848" y="4158562"/>
            <a:ext cx="4214352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otcbtc.com</a:t>
            </a:r>
            <a:endParaRPr lang="zh-TW" altLang="en-US" sz="5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5F8AC33-70DD-B442-B817-01410DDD2A65}"/>
              </a:ext>
            </a:extLst>
          </p:cNvPr>
          <p:cNvSpPr/>
          <p:nvPr/>
        </p:nvSpPr>
        <p:spPr>
          <a:xfrm>
            <a:off x="6477033" y="4158562"/>
            <a:ext cx="4214352" cy="119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5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otcbtc.io</a:t>
            </a:r>
            <a:endParaRPr lang="zh-TW" altLang="en-US" sz="5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線接點 10">
            <a:extLst>
              <a:ext uri="{FF2B5EF4-FFF2-40B4-BE49-F238E27FC236}">
                <a16:creationId xmlns:a16="http://schemas.microsoft.com/office/drawing/2014/main" id="{BF22D232-05A5-FB41-B8B7-AC19D43C244A}"/>
              </a:ext>
            </a:extLst>
          </p:cNvPr>
          <p:cNvCxnSpPr>
            <a:cxnSpLocks/>
          </p:cNvCxnSpPr>
          <p:nvPr/>
        </p:nvCxnSpPr>
        <p:spPr>
          <a:xfrm>
            <a:off x="1272048" y="4144984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0055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5EEB99-18BA-4F4A-84FC-94986B4CE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331" y="789902"/>
            <a:ext cx="5222869" cy="3058074"/>
          </a:xfrm>
          <a:prstGeom prst="rect">
            <a:avLst/>
          </a:prstGeom>
        </p:spPr>
      </p:pic>
      <p:cxnSp>
        <p:nvCxnSpPr>
          <p:cNvPr id="9" name="直線接點 10">
            <a:extLst>
              <a:ext uri="{FF2B5EF4-FFF2-40B4-BE49-F238E27FC236}">
                <a16:creationId xmlns:a16="http://schemas.microsoft.com/office/drawing/2014/main" id="{0856311E-B360-EC45-9187-D124FB664467}"/>
              </a:ext>
            </a:extLst>
          </p:cNvPr>
          <p:cNvCxnSpPr>
            <a:cxnSpLocks/>
          </p:cNvCxnSpPr>
          <p:nvPr/>
        </p:nvCxnSpPr>
        <p:spPr>
          <a:xfrm>
            <a:off x="1272048" y="4144984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E32C2B4-6AC4-5541-8738-60B8C21D15E9}"/>
              </a:ext>
            </a:extLst>
          </p:cNvPr>
          <p:cNvSpPr/>
          <p:nvPr/>
        </p:nvSpPr>
        <p:spPr>
          <a:xfrm>
            <a:off x="4096872" y="4144984"/>
            <a:ext cx="4214352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桌面客户端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38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0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87731" y="246742"/>
            <a:ext cx="11616538" cy="6309385"/>
          </a:xfrm>
          <a:prstGeom prst="rect">
            <a:avLst/>
          </a:prstGeom>
          <a:solidFill>
            <a:schemeClr val="bg1"/>
          </a:solidFill>
          <a:ln w="762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44444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197B1CB-3F7E-734A-8992-77187ABBA1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46059" y="5971030"/>
            <a:ext cx="1241227" cy="314558"/>
          </a:xfrm>
          <a:prstGeom prst="rect">
            <a:avLst/>
          </a:prstGeom>
        </p:spPr>
      </p:pic>
      <p:cxnSp>
        <p:nvCxnSpPr>
          <p:cNvPr id="9" name="直線接點 10">
            <a:extLst>
              <a:ext uri="{FF2B5EF4-FFF2-40B4-BE49-F238E27FC236}">
                <a16:creationId xmlns:a16="http://schemas.microsoft.com/office/drawing/2014/main" id="{0856311E-B360-EC45-9187-D124FB664467}"/>
              </a:ext>
            </a:extLst>
          </p:cNvPr>
          <p:cNvCxnSpPr>
            <a:cxnSpLocks/>
          </p:cNvCxnSpPr>
          <p:nvPr/>
        </p:nvCxnSpPr>
        <p:spPr>
          <a:xfrm>
            <a:off x="1272048" y="4144984"/>
            <a:ext cx="9864000" cy="0"/>
          </a:xfrm>
          <a:prstGeom prst="line">
            <a:avLst/>
          </a:prstGeom>
          <a:ln w="57150" cap="rnd">
            <a:solidFill>
              <a:srgbClr val="44444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E32C2B4-6AC4-5541-8738-60B8C21D15E9}"/>
              </a:ext>
            </a:extLst>
          </p:cNvPr>
          <p:cNvSpPr/>
          <p:nvPr/>
        </p:nvSpPr>
        <p:spPr>
          <a:xfrm>
            <a:off x="4096872" y="4144984"/>
            <a:ext cx="4214352" cy="988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zh-CN" altLang="en-US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手机</a:t>
            </a:r>
            <a:r>
              <a:rPr lang="en-US" altLang="zh-CN" sz="4400" b="1" kern="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endParaRPr lang="zh-TW" altLang="en-US" sz="4400" b="1" kern="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A26C9E-5DE8-3742-8BC7-39FE06AC9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432" y="1050108"/>
            <a:ext cx="2404664" cy="27979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C5645D-87D7-8547-91D7-5B7FBF499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340" y="1050109"/>
            <a:ext cx="2295788" cy="27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3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</TotalTime>
  <Words>420</Words>
  <Application>Microsoft Macintosh PowerPoint</Application>
  <PresentationFormat>宽屏</PresentationFormat>
  <Paragraphs>133</Paragraphs>
  <Slides>39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Microsoft YaHei</vt:lpstr>
      <vt:lpstr>Microsoft YaHei</vt:lpstr>
      <vt:lpstr>Lantinghei SC Heavy</vt:lpstr>
      <vt:lpstr>PingFang SC</vt:lpstr>
      <vt:lpstr>新細明體</vt:lpstr>
      <vt:lpstr>Arial</vt:lpstr>
      <vt:lpstr>Calibri</vt:lpstr>
      <vt:lpstr>Calibri Light</vt:lpstr>
      <vt:lpstr>Menlo</vt:lpstr>
      <vt:lpstr>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Lin Chang Yang</dc:creator>
  <cp:lastModifiedBy>n freeness</cp:lastModifiedBy>
  <cp:revision>1038</cp:revision>
  <cp:lastPrinted>2018-03-14T13:57:31Z</cp:lastPrinted>
  <dcterms:created xsi:type="dcterms:W3CDTF">2018-03-03T05:26:18Z</dcterms:created>
  <dcterms:modified xsi:type="dcterms:W3CDTF">2018-10-14T07:39:09Z</dcterms:modified>
</cp:coreProperties>
</file>